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theme/theme2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70" r:id="rId11"/>
    <p:sldMasterId id="2147483672" r:id="rId12"/>
    <p:sldMasterId id="2147483674" r:id="rId13"/>
    <p:sldMasterId id="2147483676" r:id="rId14"/>
    <p:sldMasterId id="2147483678" r:id="rId15"/>
    <p:sldMasterId id="2147483680" r:id="rId16"/>
    <p:sldMasterId id="2147483682" r:id="rId17"/>
    <p:sldMasterId id="2147483684" r:id="rId18"/>
    <p:sldMasterId id="2147483688" r:id="rId19"/>
    <p:sldMasterId id="2147483690" r:id="rId20"/>
    <p:sldMasterId id="2147483692" r:id="rId21"/>
  </p:sldMasterIdLst>
  <p:notesMasterIdLst>
    <p:notesMasterId r:id="rId44"/>
  </p:notesMasterIdLst>
  <p:sldIdLst>
    <p:sldId id="268" r:id="rId22"/>
    <p:sldId id="269" r:id="rId23"/>
    <p:sldId id="270" r:id="rId24"/>
    <p:sldId id="272" r:id="rId25"/>
    <p:sldId id="271" r:id="rId26"/>
    <p:sldId id="274" r:id="rId27"/>
    <p:sldId id="256" r:id="rId28"/>
    <p:sldId id="257" r:id="rId29"/>
    <p:sldId id="258" r:id="rId30"/>
    <p:sldId id="260" r:id="rId31"/>
    <p:sldId id="276" r:id="rId32"/>
    <p:sldId id="275" r:id="rId33"/>
    <p:sldId id="277" r:id="rId34"/>
    <p:sldId id="286" r:id="rId35"/>
    <p:sldId id="282" r:id="rId36"/>
    <p:sldId id="284" r:id="rId37"/>
    <p:sldId id="280" r:id="rId38"/>
    <p:sldId id="281" r:id="rId39"/>
    <p:sldId id="279" r:id="rId40"/>
    <p:sldId id="278" r:id="rId41"/>
    <p:sldId id="283" r:id="rId42"/>
    <p:sldId id="287" r:id="rId4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628" autoAdjust="0"/>
    <p:restoredTop sz="95942" autoAdjust="0"/>
  </p:normalViewPr>
  <p:slideViewPr>
    <p:cSldViewPr snapToGrid="0">
      <p:cViewPr varScale="1">
        <p:scale>
          <a:sx n="98" d="100"/>
          <a:sy n="98" d="100"/>
        </p:scale>
        <p:origin x="1387"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5.xml"/><Relationship Id="rId39" Type="http://schemas.openxmlformats.org/officeDocument/2006/relationships/slide" Target="slides/slide18.xml"/><Relationship Id="rId21" Type="http://schemas.openxmlformats.org/officeDocument/2006/relationships/slideMaster" Target="slideMasters/slideMaster21.xml"/><Relationship Id="rId34" Type="http://schemas.openxmlformats.org/officeDocument/2006/relationships/slide" Target="slides/slide13.xml"/><Relationship Id="rId42" Type="http://schemas.openxmlformats.org/officeDocument/2006/relationships/slide" Target="slides/slide21.xml"/><Relationship Id="rId47"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9" Type="http://schemas.openxmlformats.org/officeDocument/2006/relationships/slide" Target="slides/slide8.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3.xml"/><Relationship Id="rId32" Type="http://schemas.openxmlformats.org/officeDocument/2006/relationships/slide" Target="slides/slide11.xml"/><Relationship Id="rId37" Type="http://schemas.openxmlformats.org/officeDocument/2006/relationships/slide" Target="slides/slide16.xml"/><Relationship Id="rId40" Type="http://schemas.openxmlformats.org/officeDocument/2006/relationships/slide" Target="slides/slide19.xml"/><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2.xml"/><Relationship Id="rId28" Type="http://schemas.openxmlformats.org/officeDocument/2006/relationships/slide" Target="slides/slide7.xml"/><Relationship Id="rId36" Type="http://schemas.openxmlformats.org/officeDocument/2006/relationships/slide" Target="slides/slide15.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10.xml"/><Relationship Id="rId44"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1.xml"/><Relationship Id="rId27" Type="http://schemas.openxmlformats.org/officeDocument/2006/relationships/slide" Target="slides/slide6.xml"/><Relationship Id="rId30" Type="http://schemas.openxmlformats.org/officeDocument/2006/relationships/slide" Target="slides/slide9.xml"/><Relationship Id="rId35" Type="http://schemas.openxmlformats.org/officeDocument/2006/relationships/slide" Target="slides/slide14.xml"/><Relationship Id="rId43" Type="http://schemas.openxmlformats.org/officeDocument/2006/relationships/slide" Target="slides/slide22.xml"/><Relationship Id="rId48"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4.xml"/><Relationship Id="rId33" Type="http://schemas.openxmlformats.org/officeDocument/2006/relationships/slide" Target="slides/slide12.xml"/><Relationship Id="rId38" Type="http://schemas.openxmlformats.org/officeDocument/2006/relationships/slide" Target="slides/slide17.xml"/><Relationship Id="rId46" Type="http://schemas.openxmlformats.org/officeDocument/2006/relationships/viewProps" Target="viewProps.xml"/><Relationship Id="rId20" Type="http://schemas.openxmlformats.org/officeDocument/2006/relationships/slideMaster" Target="slideMasters/slideMaster20.xml"/><Relationship Id="rId41" Type="http://schemas.openxmlformats.org/officeDocument/2006/relationships/slide" Target="slides/slide20.xml"/></Relationships>
</file>

<file path=ppt/media/image1.png>
</file>

<file path=ppt/media/image10.png>
</file>

<file path=ppt/media/image11.png>
</file>

<file path=ppt/media/image12.jpg>
</file>

<file path=ppt/media/image13.png>
</file>

<file path=ppt/media/image14.png>
</file>

<file path=ppt/media/image15.png>
</file>

<file path=ppt/media/image16.jpg>
</file>

<file path=ppt/media/image17.jpeg>
</file>

<file path=ppt/media/image18.png>
</file>

<file path=ppt/media/image19.png>
</file>

<file path=ppt/media/image2.png>
</file>

<file path=ppt/media/image20.png>
</file>

<file path=ppt/media/image21.jpe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G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ADCBCE-9006-4CE3-80B6-924FBDE2C34D}" type="datetimeFigureOut">
              <a:rPr lang="es-GT" smtClean="0"/>
              <a:t>26/03/2025</a:t>
            </a:fld>
            <a:endParaRPr lang="es-G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G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s-G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G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5F2EEF-9424-4845-A16D-BE5EC53AE573}" type="slidenum">
              <a:rPr lang="es-GT" smtClean="0"/>
              <a:t>‹#›</a:t>
            </a:fld>
            <a:endParaRPr lang="es-GT"/>
          </a:p>
        </p:txBody>
      </p:sp>
    </p:spTree>
    <p:extLst>
      <p:ext uri="{BB962C8B-B14F-4D97-AF65-F5344CB8AC3E}">
        <p14:creationId xmlns:p14="http://schemas.microsoft.com/office/powerpoint/2010/main" val="7292205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s-ES" b="1" i="0" dirty="0">
                <a:solidFill>
                  <a:srgbClr val="38414A"/>
                </a:solidFill>
                <a:effectLst/>
                <a:latin typeface="Raleway" panose="020F0502020204030204" pitchFamily="2" charset="0"/>
              </a:rPr>
              <a:t>Hardware:</a:t>
            </a:r>
            <a:r>
              <a:rPr lang="es-ES" b="0" i="0" dirty="0">
                <a:solidFill>
                  <a:srgbClr val="38414A"/>
                </a:solidFill>
                <a:effectLst/>
                <a:latin typeface="Raleway" panose="020F0502020204030204" pitchFamily="2" charset="0"/>
              </a:rPr>
              <a:t> recoge todas las partes físicas del SI, es decir, todo lo que se puede tocar. En el caso de un ordenador, estos elementos del sistema informático serían: la pantalla, el teclado o el ratón.</a:t>
            </a:r>
          </a:p>
          <a:p>
            <a:pPr algn="l">
              <a:buFont typeface="+mj-lt"/>
              <a:buAutoNum type="arabicPeriod"/>
            </a:pPr>
            <a:r>
              <a:rPr lang="es-ES" b="1" i="0" dirty="0">
                <a:solidFill>
                  <a:srgbClr val="38414A"/>
                </a:solidFill>
                <a:effectLst/>
                <a:latin typeface="Raleway" panose="020F0502020204030204" pitchFamily="2" charset="0"/>
              </a:rPr>
              <a:t>Software: </a:t>
            </a:r>
            <a:r>
              <a:rPr lang="es-ES" b="0" i="0" dirty="0">
                <a:solidFill>
                  <a:srgbClr val="38414A"/>
                </a:solidFill>
                <a:effectLst/>
                <a:latin typeface="Raleway" panose="020F0502020204030204" pitchFamily="2" charset="0"/>
              </a:rPr>
              <a:t>se refiere a la parte lógica de todo sistema informático, lo intangible. Es el conjunto de programas incluyendo datos, instrucciones, aplicaciones, etc, que permiten al usuario comunicarse con el hardware para poder realizar diversas tareas.</a:t>
            </a:r>
          </a:p>
          <a:p>
            <a:pPr algn="l">
              <a:buFont typeface="+mj-lt"/>
              <a:buAutoNum type="arabicPeriod"/>
            </a:pPr>
            <a:r>
              <a:rPr lang="es-ES" b="1" i="0" dirty="0">
                <a:solidFill>
                  <a:srgbClr val="38414A"/>
                </a:solidFill>
                <a:effectLst/>
                <a:latin typeface="Raleway" panose="020F0502020204030204" pitchFamily="2" charset="0"/>
              </a:rPr>
              <a:t>Personal informático:</a:t>
            </a:r>
            <a:r>
              <a:rPr lang="es-ES" b="0" i="0" dirty="0">
                <a:solidFill>
                  <a:srgbClr val="38414A"/>
                </a:solidFill>
                <a:effectLst/>
                <a:latin typeface="Raleway" panose="020F0502020204030204" pitchFamily="2" charset="0"/>
              </a:rPr>
              <a:t> toda persona que utiliza de alguna manera el sistema, entre ellos, los creadores de software, los programadores o los usuarios en general.</a:t>
            </a:r>
          </a:p>
          <a:p>
            <a:pPr algn="l">
              <a:lnSpc>
                <a:spcPts val="2250"/>
              </a:lnSpc>
              <a:buNone/>
            </a:pPr>
            <a:endParaRPr lang="es-ES" b="1" i="0" dirty="0">
              <a:solidFill>
                <a:srgbClr val="38414A"/>
              </a:solidFill>
              <a:effectLst/>
              <a:latin typeface="Raleway" pitchFamily="2" charset="0"/>
            </a:endParaRPr>
          </a:p>
          <a:p>
            <a:pPr algn="l">
              <a:lnSpc>
                <a:spcPts val="2250"/>
              </a:lnSpc>
              <a:buNone/>
            </a:pPr>
            <a:endParaRPr lang="es-ES" b="1" i="0" dirty="0">
              <a:solidFill>
                <a:srgbClr val="38414A"/>
              </a:solidFill>
              <a:effectLst/>
              <a:latin typeface="Raleway" pitchFamily="2" charset="0"/>
            </a:endParaRPr>
          </a:p>
          <a:p>
            <a:pPr algn="l">
              <a:lnSpc>
                <a:spcPts val="2250"/>
              </a:lnSpc>
              <a:buNone/>
            </a:pPr>
            <a:r>
              <a:rPr lang="es-ES" b="1" i="0" dirty="0">
                <a:solidFill>
                  <a:srgbClr val="38414A"/>
                </a:solidFill>
                <a:effectLst/>
                <a:latin typeface="Raleway" pitchFamily="2" charset="0"/>
              </a:rPr>
              <a:t>Características de un sistema informático</a:t>
            </a:r>
          </a:p>
          <a:p>
            <a:pPr algn="l">
              <a:buNone/>
            </a:pPr>
            <a:r>
              <a:rPr lang="es-ES" b="0" i="0" dirty="0">
                <a:solidFill>
                  <a:srgbClr val="38414A"/>
                </a:solidFill>
                <a:effectLst/>
                <a:latin typeface="Raleway" pitchFamily="2" charset="0"/>
              </a:rPr>
              <a:t>Algunas </a:t>
            </a:r>
            <a:r>
              <a:rPr lang="es-ES" b="1" i="0" dirty="0">
                <a:solidFill>
                  <a:srgbClr val="38414A"/>
                </a:solidFill>
                <a:effectLst/>
                <a:latin typeface="Raleway" pitchFamily="2" charset="0"/>
              </a:rPr>
              <a:t>características</a:t>
            </a:r>
            <a:r>
              <a:rPr lang="es-ES" b="0" i="0" dirty="0">
                <a:solidFill>
                  <a:srgbClr val="38414A"/>
                </a:solidFill>
                <a:effectLst/>
                <a:latin typeface="Raleway" pitchFamily="2" charset="0"/>
              </a:rPr>
              <a:t> que definen a un SI son:</a:t>
            </a:r>
          </a:p>
          <a:p>
            <a:pPr algn="l">
              <a:buFont typeface="Arial" panose="020B0604020202020204" pitchFamily="34" charset="0"/>
              <a:buChar char="•"/>
            </a:pPr>
            <a:r>
              <a:rPr lang="es-ES" b="0" i="0" dirty="0">
                <a:solidFill>
                  <a:srgbClr val="38414A"/>
                </a:solidFill>
                <a:effectLst/>
                <a:latin typeface="Raleway" pitchFamily="2" charset="0"/>
              </a:rPr>
              <a:t>Los sistemas informáticos están </a:t>
            </a:r>
            <a:r>
              <a:rPr lang="es-ES" b="1" i="0" dirty="0">
                <a:solidFill>
                  <a:srgbClr val="38414A"/>
                </a:solidFill>
                <a:effectLst/>
                <a:latin typeface="Raleway" pitchFamily="2" charset="0"/>
              </a:rPr>
              <a:t>diseñados para procesar, almacenar, obtener y recibir información</a:t>
            </a:r>
            <a:r>
              <a:rPr lang="es-ES" b="0" i="0" dirty="0">
                <a:solidFill>
                  <a:srgbClr val="38414A"/>
                </a:solidFill>
                <a:effectLst/>
                <a:latin typeface="Raleway" pitchFamily="2" charset="0"/>
              </a:rPr>
              <a:t>.</a:t>
            </a:r>
          </a:p>
          <a:p>
            <a:pPr algn="l">
              <a:buFont typeface="Arial" panose="020B0604020202020204" pitchFamily="34" charset="0"/>
              <a:buChar char="•"/>
            </a:pPr>
            <a:r>
              <a:rPr lang="es-ES" b="1" i="0" dirty="0">
                <a:solidFill>
                  <a:srgbClr val="38414A"/>
                </a:solidFill>
                <a:effectLst/>
                <a:latin typeface="Raleway" pitchFamily="2" charset="0"/>
              </a:rPr>
              <a:t>Proporcionan una interfaz amigable</a:t>
            </a:r>
            <a:r>
              <a:rPr lang="es-ES" b="0" i="0" dirty="0">
                <a:solidFill>
                  <a:srgbClr val="38414A"/>
                </a:solidFill>
                <a:effectLst/>
                <a:latin typeface="Raleway" pitchFamily="2" charset="0"/>
              </a:rPr>
              <a:t> para su uso y gestión por parte de las personas.</a:t>
            </a:r>
          </a:p>
          <a:p>
            <a:pPr algn="l">
              <a:buFont typeface="Arial" panose="020B0604020202020204" pitchFamily="34" charset="0"/>
              <a:buChar char="•"/>
            </a:pPr>
            <a:r>
              <a:rPr lang="es-ES" b="1" i="0" dirty="0">
                <a:solidFill>
                  <a:srgbClr val="38414A"/>
                </a:solidFill>
                <a:effectLst/>
                <a:latin typeface="Raleway" pitchFamily="2" charset="0"/>
              </a:rPr>
              <a:t>Facilitan la automatización de los procesos</a:t>
            </a:r>
            <a:r>
              <a:rPr lang="es-ES" b="0" i="0" dirty="0">
                <a:solidFill>
                  <a:srgbClr val="38414A"/>
                </a:solidFill>
                <a:effectLst/>
                <a:latin typeface="Raleway" pitchFamily="2" charset="0"/>
              </a:rPr>
              <a:t>, ya que la programación de un sistema informático está dirigida a realizar tareas de forma autónoma.</a:t>
            </a:r>
          </a:p>
          <a:p>
            <a:pPr algn="l">
              <a:buFont typeface="Arial" panose="020B0604020202020204" pitchFamily="34" charset="0"/>
              <a:buChar char="•"/>
            </a:pPr>
            <a:r>
              <a:rPr lang="es-ES" b="0" i="0" dirty="0">
                <a:solidFill>
                  <a:srgbClr val="38414A"/>
                </a:solidFill>
                <a:effectLst/>
                <a:latin typeface="Raleway" pitchFamily="2" charset="0"/>
              </a:rPr>
              <a:t>Su </a:t>
            </a:r>
            <a:r>
              <a:rPr lang="es-ES" b="1" i="0" dirty="0">
                <a:solidFill>
                  <a:srgbClr val="38414A"/>
                </a:solidFill>
                <a:effectLst/>
                <a:latin typeface="Raleway" pitchFamily="2" charset="0"/>
              </a:rPr>
              <a:t>objetivo</a:t>
            </a:r>
            <a:r>
              <a:rPr lang="es-ES" b="0" i="0" dirty="0">
                <a:solidFill>
                  <a:srgbClr val="38414A"/>
                </a:solidFill>
                <a:effectLst/>
                <a:latin typeface="Raleway" pitchFamily="2" charset="0"/>
              </a:rPr>
              <a:t> primordial es </a:t>
            </a:r>
            <a:r>
              <a:rPr lang="es-ES" b="1" i="0" dirty="0">
                <a:solidFill>
                  <a:srgbClr val="38414A"/>
                </a:solidFill>
                <a:effectLst/>
                <a:latin typeface="Raleway" pitchFamily="2" charset="0"/>
              </a:rPr>
              <a:t>ofrecer nuevas y mejores condiciones de vida</a:t>
            </a:r>
            <a:r>
              <a:rPr lang="es-ES" b="0" i="0" dirty="0">
                <a:solidFill>
                  <a:srgbClr val="38414A"/>
                </a:solidFill>
                <a:effectLst/>
                <a:latin typeface="Raleway" pitchFamily="2" charset="0"/>
              </a:rPr>
              <a:t> a los seres humanos.</a:t>
            </a:r>
          </a:p>
          <a:p>
            <a:pPr algn="l">
              <a:lnSpc>
                <a:spcPts val="2250"/>
              </a:lnSpc>
              <a:buNone/>
            </a:pPr>
            <a:r>
              <a:rPr lang="es-ES" b="1" i="0" dirty="0">
                <a:solidFill>
                  <a:srgbClr val="38414A"/>
                </a:solidFill>
                <a:effectLst/>
                <a:latin typeface="Raleway" pitchFamily="2" charset="0"/>
              </a:rPr>
              <a:t>Clasificación de los sistemas informáticos</a:t>
            </a:r>
          </a:p>
          <a:p>
            <a:pPr algn="l">
              <a:buNone/>
            </a:pPr>
            <a:r>
              <a:rPr lang="es-ES" b="0" i="0" dirty="0">
                <a:solidFill>
                  <a:srgbClr val="38414A"/>
                </a:solidFill>
                <a:effectLst/>
                <a:latin typeface="Raleway" pitchFamily="2" charset="0"/>
              </a:rPr>
              <a:t>Los sistemas informáticos pueden clasificarse según su:</a:t>
            </a:r>
          </a:p>
          <a:p>
            <a:pPr algn="l">
              <a:buFont typeface="Arial" panose="020B0604020202020204" pitchFamily="34" charset="0"/>
              <a:buChar char="•"/>
            </a:pPr>
            <a:r>
              <a:rPr lang="es-ES" b="1" i="0" dirty="0">
                <a:solidFill>
                  <a:srgbClr val="38414A"/>
                </a:solidFill>
                <a:effectLst/>
                <a:latin typeface="Raleway" pitchFamily="2" charset="0"/>
              </a:rPr>
              <a:t>Volumen de procesamiento:</a:t>
            </a:r>
            <a:r>
              <a:rPr lang="es-ES" b="0" i="0" dirty="0">
                <a:solidFill>
                  <a:srgbClr val="38414A"/>
                </a:solidFill>
                <a:effectLst/>
                <a:latin typeface="Raleway" pitchFamily="2" charset="0"/>
              </a:rPr>
              <a:t> dependiendo de la capacidad que tienen para procesar y gestionar los datos.</a:t>
            </a:r>
          </a:p>
          <a:p>
            <a:pPr algn="l">
              <a:buFont typeface="Arial" panose="020B0604020202020204" pitchFamily="34" charset="0"/>
              <a:buChar char="•"/>
            </a:pPr>
            <a:r>
              <a:rPr lang="es-ES" b="1" i="0" dirty="0">
                <a:solidFill>
                  <a:srgbClr val="38414A"/>
                </a:solidFill>
                <a:effectLst/>
                <a:latin typeface="Raleway" pitchFamily="2" charset="0"/>
              </a:rPr>
              <a:t>Utilización:</a:t>
            </a:r>
            <a:r>
              <a:rPr lang="es-ES" b="0" i="0" dirty="0">
                <a:solidFill>
                  <a:srgbClr val="38414A"/>
                </a:solidFill>
                <a:effectLst/>
                <a:latin typeface="Raleway" pitchFamily="2" charset="0"/>
              </a:rPr>
              <a:t> es decir, el uso que se le da al sistema informático, ya sea para cumplir tareas con criterio reducido o para manejar un mayor número de variables.</a:t>
            </a:r>
          </a:p>
          <a:p>
            <a:pPr algn="l">
              <a:buFont typeface="Arial" panose="020B0604020202020204" pitchFamily="34" charset="0"/>
              <a:buChar char="•"/>
            </a:pPr>
            <a:r>
              <a:rPr lang="es-ES" b="1" i="0" dirty="0">
                <a:solidFill>
                  <a:srgbClr val="38414A"/>
                </a:solidFill>
                <a:effectLst/>
                <a:latin typeface="Raleway" pitchFamily="2" charset="0"/>
              </a:rPr>
              <a:t>Función:</a:t>
            </a:r>
            <a:r>
              <a:rPr lang="es-ES" b="0" i="0" dirty="0">
                <a:solidFill>
                  <a:srgbClr val="38414A"/>
                </a:solidFill>
                <a:effectLst/>
                <a:latin typeface="Raleway" pitchFamily="2" charset="0"/>
              </a:rPr>
              <a:t> según si es diseñado para cumplir propósitos puntuales dentro de una serie de trabajos. Podría estar programado para dar sugerencias en la toma de decisiones o para tomar una decisión propia a partir de datos recolectados. </a:t>
            </a:r>
          </a:p>
          <a:p>
            <a:pPr algn="l">
              <a:buFont typeface="Arial" panose="020B0604020202020204" pitchFamily="34" charset="0"/>
              <a:buChar char="•"/>
            </a:pPr>
            <a:r>
              <a:rPr lang="es-ES" b="1" i="0" dirty="0">
                <a:solidFill>
                  <a:srgbClr val="38414A"/>
                </a:solidFill>
                <a:effectLst/>
                <a:latin typeface="Raleway" pitchFamily="2" charset="0"/>
              </a:rPr>
              <a:t>Agrupamiento:</a:t>
            </a:r>
            <a:r>
              <a:rPr lang="es-ES" b="0" i="0" dirty="0">
                <a:solidFill>
                  <a:srgbClr val="38414A"/>
                </a:solidFill>
                <a:effectLst/>
                <a:latin typeface="Raleway" pitchFamily="2" charset="0"/>
              </a:rPr>
              <a:t> según sean sistemas aislados o formen parte de redes de equipos interconectados en redes privadas, locales, amplias, etcétera.</a:t>
            </a:r>
          </a:p>
          <a:p>
            <a:pPr algn="l">
              <a:buNone/>
            </a:pPr>
            <a:r>
              <a:rPr lang="es-ES" b="0" i="0" dirty="0">
                <a:solidFill>
                  <a:srgbClr val="38414A"/>
                </a:solidFill>
                <a:effectLst/>
                <a:latin typeface="Raleway" pitchFamily="2" charset="0"/>
              </a:rPr>
              <a:t>Una vez que comprendamos qué son los sistemas informáticos, pasamos a nombrar algunas </a:t>
            </a:r>
            <a:r>
              <a:rPr lang="es-ES" b="1" i="0" dirty="0">
                <a:solidFill>
                  <a:srgbClr val="38414A"/>
                </a:solidFill>
                <a:effectLst/>
                <a:latin typeface="Raleway" pitchFamily="2" charset="0"/>
              </a:rPr>
              <a:t>aplicaciones prácticas</a:t>
            </a:r>
            <a:r>
              <a:rPr lang="es-ES" b="0" i="0" dirty="0">
                <a:solidFill>
                  <a:srgbClr val="38414A"/>
                </a:solidFill>
                <a:effectLst/>
                <a:latin typeface="Raleway" pitchFamily="2" charset="0"/>
              </a:rPr>
              <a:t>, es decir, </a:t>
            </a:r>
            <a:r>
              <a:rPr lang="es-ES" b="1" i="0" dirty="0">
                <a:solidFill>
                  <a:srgbClr val="38414A"/>
                </a:solidFill>
                <a:effectLst/>
                <a:latin typeface="Raleway" pitchFamily="2" charset="0"/>
              </a:rPr>
              <a:t>para qué sirve un sistema informático en el mundo real</a:t>
            </a:r>
            <a:r>
              <a:rPr lang="es-ES" b="0" i="0" dirty="0">
                <a:solidFill>
                  <a:srgbClr val="38414A"/>
                </a:solidFill>
                <a:effectLst/>
                <a:latin typeface="Raleway" pitchFamily="2" charset="0"/>
              </a:rPr>
              <a:t>.</a:t>
            </a:r>
          </a:p>
          <a:p>
            <a:pPr algn="l">
              <a:lnSpc>
                <a:spcPts val="2250"/>
              </a:lnSpc>
              <a:buNone/>
            </a:pPr>
            <a:r>
              <a:rPr lang="es-ES" b="1" i="0" dirty="0">
                <a:solidFill>
                  <a:srgbClr val="38414A"/>
                </a:solidFill>
                <a:effectLst/>
                <a:latin typeface="Raleway" pitchFamily="2" charset="0"/>
              </a:rPr>
              <a:t>Ejemplos de sistemas informáticos</a:t>
            </a:r>
          </a:p>
          <a:p>
            <a:pPr algn="l">
              <a:buNone/>
            </a:pPr>
            <a:r>
              <a:rPr lang="es-ES" b="0" i="0" dirty="0">
                <a:solidFill>
                  <a:srgbClr val="38414A"/>
                </a:solidFill>
                <a:effectLst/>
                <a:latin typeface="Raleway" pitchFamily="2" charset="0"/>
              </a:rPr>
              <a:t>En el mundo moderno, </a:t>
            </a:r>
            <a:r>
              <a:rPr lang="es-ES" b="1" i="0" dirty="0">
                <a:solidFill>
                  <a:srgbClr val="38414A"/>
                </a:solidFill>
                <a:effectLst/>
                <a:latin typeface="Raleway" pitchFamily="2" charset="0"/>
              </a:rPr>
              <a:t>las funciones de los sistemas informáticos abarcan numerosas áreas</a:t>
            </a:r>
            <a:r>
              <a:rPr lang="es-ES" b="0" i="0" dirty="0">
                <a:solidFill>
                  <a:srgbClr val="38414A"/>
                </a:solidFill>
                <a:effectLst/>
                <a:latin typeface="Raleway" pitchFamily="2" charset="0"/>
              </a:rPr>
              <a:t>, ya que nos facilitan el trabajo y nos ofrecen entretenimiento, información o comunicación a distancia entre personas y equipos. Podríamos aplicarlos a casi todo lo que nos rodea:</a:t>
            </a:r>
          </a:p>
          <a:p>
            <a:pPr algn="l">
              <a:buFont typeface="+mj-lt"/>
              <a:buAutoNum type="arabicPeriod"/>
            </a:pPr>
            <a:r>
              <a:rPr lang="es-ES" b="1" i="0" dirty="0">
                <a:solidFill>
                  <a:srgbClr val="38414A"/>
                </a:solidFill>
                <a:effectLst/>
                <a:latin typeface="Raleway" pitchFamily="2" charset="0"/>
              </a:rPr>
              <a:t>Investigación científica</a:t>
            </a:r>
            <a:r>
              <a:rPr lang="es-ES" b="0" i="0" dirty="0">
                <a:solidFill>
                  <a:srgbClr val="38414A"/>
                </a:solidFill>
                <a:effectLst/>
                <a:latin typeface="Raleway" pitchFamily="2" charset="0"/>
              </a:rPr>
              <a:t>: colaborando con el procesamiento de grandes cantidades de datos.</a:t>
            </a:r>
          </a:p>
          <a:p>
            <a:pPr algn="l">
              <a:buFont typeface="+mj-lt"/>
              <a:buAutoNum type="arabicPeriod"/>
            </a:pPr>
            <a:r>
              <a:rPr lang="es-ES" b="1" i="0" dirty="0">
                <a:solidFill>
                  <a:srgbClr val="38414A"/>
                </a:solidFill>
                <a:effectLst/>
                <a:latin typeface="Raleway" pitchFamily="2" charset="0"/>
              </a:rPr>
              <a:t>Redes sociales: </a:t>
            </a:r>
            <a:r>
              <a:rPr lang="es-ES" b="0" i="0" dirty="0">
                <a:solidFill>
                  <a:srgbClr val="38414A"/>
                </a:solidFill>
                <a:effectLst/>
                <a:latin typeface="Raleway" pitchFamily="2" charset="0"/>
              </a:rPr>
              <a:t>permiten la comunicación entre usuarios, ingreso de su información y su respectivo almacenamiento y procesamiento de base de datos.</a:t>
            </a:r>
          </a:p>
          <a:p>
            <a:pPr algn="l">
              <a:buFont typeface="+mj-lt"/>
              <a:buAutoNum type="arabicPeriod"/>
            </a:pPr>
            <a:r>
              <a:rPr lang="es-ES" b="1" i="0" dirty="0">
                <a:solidFill>
                  <a:srgbClr val="38414A"/>
                </a:solidFill>
                <a:effectLst/>
                <a:latin typeface="Raleway" pitchFamily="2" charset="0"/>
              </a:rPr>
              <a:t>Sistemas bancarios: </a:t>
            </a:r>
            <a:r>
              <a:rPr lang="es-ES" b="0" i="0" dirty="0">
                <a:solidFill>
                  <a:srgbClr val="38414A"/>
                </a:solidFill>
                <a:effectLst/>
                <a:latin typeface="Raleway" pitchFamily="2" charset="0"/>
              </a:rPr>
              <a:t>las personas pueden tener acceso a sus cuentas por medio de plataformas digitales sin tener que presentarse físicamente en las instalaciones bancarias.</a:t>
            </a:r>
          </a:p>
          <a:p>
            <a:pPr algn="l">
              <a:buFont typeface="+mj-lt"/>
              <a:buAutoNum type="arabicPeriod"/>
            </a:pPr>
            <a:r>
              <a:rPr lang="es-ES" b="1" i="0" dirty="0">
                <a:solidFill>
                  <a:srgbClr val="38414A"/>
                </a:solidFill>
                <a:effectLst/>
                <a:latin typeface="Raleway" pitchFamily="2" charset="0"/>
              </a:rPr>
              <a:t>Manufactura robótica:</a:t>
            </a:r>
            <a:r>
              <a:rPr lang="es-ES" b="0" i="0" dirty="0">
                <a:solidFill>
                  <a:srgbClr val="38414A"/>
                </a:solidFill>
                <a:effectLst/>
                <a:latin typeface="Raleway" pitchFamily="2" charset="0"/>
              </a:rPr>
              <a:t> componentes mecánicos que pueden ser dirigidos por una computadora para realizar una línea de fabricación inteligente, con el objetivo de realizar las tareas de forma eficiente y libre de posibles errores humanos.</a:t>
            </a:r>
          </a:p>
          <a:p>
            <a:pPr algn="l">
              <a:buFont typeface="+mj-lt"/>
              <a:buAutoNum type="arabicPeriod"/>
            </a:pPr>
            <a:r>
              <a:rPr lang="es-ES" b="1" i="0" dirty="0">
                <a:solidFill>
                  <a:srgbClr val="38414A"/>
                </a:solidFill>
                <a:effectLst/>
                <a:latin typeface="Raleway" pitchFamily="2" charset="0"/>
              </a:rPr>
              <a:t>Información geográfica:</a:t>
            </a:r>
            <a:r>
              <a:rPr lang="es-ES" b="0" i="0" dirty="0">
                <a:solidFill>
                  <a:srgbClr val="38414A"/>
                </a:solidFill>
                <a:effectLst/>
                <a:latin typeface="Raleway" pitchFamily="2" charset="0"/>
              </a:rPr>
              <a:t> introduciendo datos útiles para la creación de cartografías digitales que pueden ser aprovechadas en el ámbito del urbanismo, de la ingeniería o para estudios demográficos.</a:t>
            </a:r>
          </a:p>
          <a:p>
            <a:pPr algn="l"/>
            <a:r>
              <a:rPr lang="es-ES" b="0" i="0" dirty="0">
                <a:solidFill>
                  <a:srgbClr val="38414A"/>
                </a:solidFill>
                <a:effectLst/>
                <a:latin typeface="Raleway" pitchFamily="2" charset="0"/>
              </a:rPr>
              <a:t>En conclusión, </a:t>
            </a:r>
            <a:r>
              <a:rPr lang="es-ES" b="1" i="0" dirty="0">
                <a:solidFill>
                  <a:srgbClr val="38414A"/>
                </a:solidFill>
                <a:effectLst/>
                <a:latin typeface="Raleway" pitchFamily="2" charset="0"/>
              </a:rPr>
              <a:t>las nuevas tecnologías informáticas forman parte de nuestras vidas</a:t>
            </a:r>
            <a:r>
              <a:rPr lang="es-ES" b="0" i="0" dirty="0">
                <a:solidFill>
                  <a:srgbClr val="38414A"/>
                </a:solidFill>
                <a:effectLst/>
                <a:latin typeface="Raleway" pitchFamily="2" charset="0"/>
              </a:rPr>
              <a:t> y ofrecen grandes oportunidades para la innovación y creatividad. </a:t>
            </a:r>
          </a:p>
          <a:p>
            <a:endParaRPr lang="es-GT" dirty="0"/>
          </a:p>
        </p:txBody>
      </p:sp>
      <p:sp>
        <p:nvSpPr>
          <p:cNvPr id="4" name="Slide Number Placeholder 3"/>
          <p:cNvSpPr>
            <a:spLocks noGrp="1"/>
          </p:cNvSpPr>
          <p:nvPr>
            <p:ph type="sldNum" sz="quarter" idx="5"/>
          </p:nvPr>
        </p:nvSpPr>
        <p:spPr/>
        <p:txBody>
          <a:bodyPr/>
          <a:lstStyle/>
          <a:p>
            <a:fld id="{975F2EEF-9424-4845-A16D-BE5EC53AE573}" type="slidenum">
              <a:rPr lang="es-GT" smtClean="0"/>
              <a:t>1</a:t>
            </a:fld>
            <a:endParaRPr lang="es-GT"/>
          </a:p>
        </p:txBody>
      </p:sp>
    </p:spTree>
    <p:extLst>
      <p:ext uri="{BB962C8B-B14F-4D97-AF65-F5344CB8AC3E}">
        <p14:creationId xmlns:p14="http://schemas.microsoft.com/office/powerpoint/2010/main" val="984653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s-ES" b="1" i="0" dirty="0">
                <a:solidFill>
                  <a:srgbClr val="38414A"/>
                </a:solidFill>
                <a:effectLst/>
                <a:latin typeface="Raleway" panose="020F0502020204030204" pitchFamily="2" charset="0"/>
              </a:rPr>
              <a:t>Hardware:</a:t>
            </a:r>
            <a:r>
              <a:rPr lang="es-ES" b="0" i="0" dirty="0">
                <a:solidFill>
                  <a:srgbClr val="38414A"/>
                </a:solidFill>
                <a:effectLst/>
                <a:latin typeface="Raleway" panose="020F0502020204030204" pitchFamily="2" charset="0"/>
              </a:rPr>
              <a:t> recoge todas las partes físicas del SI, es decir, todo lo que se puede tocar. En el caso de un ordenador, estos elementos del sistema informático serían: la pantalla, el teclado o el ratón.</a:t>
            </a:r>
          </a:p>
          <a:p>
            <a:pPr algn="l">
              <a:buFont typeface="+mj-lt"/>
              <a:buAutoNum type="arabicPeriod"/>
            </a:pPr>
            <a:r>
              <a:rPr lang="es-ES" b="1" i="0" dirty="0">
                <a:solidFill>
                  <a:srgbClr val="38414A"/>
                </a:solidFill>
                <a:effectLst/>
                <a:latin typeface="Raleway" panose="020F0502020204030204" pitchFamily="2" charset="0"/>
              </a:rPr>
              <a:t>Software: </a:t>
            </a:r>
            <a:r>
              <a:rPr lang="es-ES" b="0" i="0" dirty="0">
                <a:solidFill>
                  <a:srgbClr val="38414A"/>
                </a:solidFill>
                <a:effectLst/>
                <a:latin typeface="Raleway" panose="020F0502020204030204" pitchFamily="2" charset="0"/>
              </a:rPr>
              <a:t>se refiere a la parte lógica de todo sistema informático, lo intangible. Es el conjunto de programas incluyendo datos, instrucciones, aplicaciones, etc, que permiten al usuario comunicarse con el hardware para poder realizar diversas tareas.</a:t>
            </a:r>
          </a:p>
          <a:p>
            <a:pPr algn="l">
              <a:buFont typeface="+mj-lt"/>
              <a:buAutoNum type="arabicPeriod"/>
            </a:pPr>
            <a:r>
              <a:rPr lang="es-ES" b="1" i="0" dirty="0">
                <a:solidFill>
                  <a:srgbClr val="38414A"/>
                </a:solidFill>
                <a:effectLst/>
                <a:latin typeface="Raleway" panose="020F0502020204030204" pitchFamily="2" charset="0"/>
              </a:rPr>
              <a:t>Personal informático:</a:t>
            </a:r>
            <a:r>
              <a:rPr lang="es-ES" b="0" i="0" dirty="0">
                <a:solidFill>
                  <a:srgbClr val="38414A"/>
                </a:solidFill>
                <a:effectLst/>
                <a:latin typeface="Raleway" panose="020F0502020204030204" pitchFamily="2" charset="0"/>
              </a:rPr>
              <a:t> toda persona que utiliza de alguna manera el sistema, entre ellos, los creadores de software, los programadores o los usuarios en general.</a:t>
            </a:r>
          </a:p>
          <a:p>
            <a:endParaRPr lang="es-GT" dirty="0"/>
          </a:p>
        </p:txBody>
      </p:sp>
      <p:sp>
        <p:nvSpPr>
          <p:cNvPr id="4" name="Slide Number Placeholder 3"/>
          <p:cNvSpPr>
            <a:spLocks noGrp="1"/>
          </p:cNvSpPr>
          <p:nvPr>
            <p:ph type="sldNum" sz="quarter" idx="5"/>
          </p:nvPr>
        </p:nvSpPr>
        <p:spPr/>
        <p:txBody>
          <a:bodyPr/>
          <a:lstStyle/>
          <a:p>
            <a:fld id="{975F2EEF-9424-4845-A16D-BE5EC53AE573}" type="slidenum">
              <a:rPr lang="es-GT" smtClean="0"/>
              <a:t>2</a:t>
            </a:fld>
            <a:endParaRPr lang="es-GT"/>
          </a:p>
        </p:txBody>
      </p:sp>
    </p:spTree>
    <p:extLst>
      <p:ext uri="{BB962C8B-B14F-4D97-AF65-F5344CB8AC3E}">
        <p14:creationId xmlns:p14="http://schemas.microsoft.com/office/powerpoint/2010/main" val="3394184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GT" dirty="0"/>
              <a:t>https://www.google.com/imgres?q=arquitectura%20de%20una%20aplicacion%20web&amp;imgurl=https%3A%2F%2Faitor-medrano.github.io%2Fdwes2122%2Fimagenes%2F01%2Ftier3.png&amp;imgrefurl=https%3A%2F%2Faitor-medrano.github.io%2Fdwes2122%2F01arquitecturas.html&amp;docid=rfK_cZKOZ8bmyM&amp;tbnid=nWUcGwOtnXkeqM&amp;vet=12ahUKEwjWnunE2qGMAxWxRjABHXn_Mek4ChAzegQIahAA..i&amp;w=750&amp;h=329&amp;hcb=2&amp;ved=2ahUKEwjWnunE2qGMAxWxRjABHXn_Mek4ChAzegQIahAA</a:t>
            </a:r>
          </a:p>
        </p:txBody>
      </p:sp>
      <p:sp>
        <p:nvSpPr>
          <p:cNvPr id="4" name="Slide Number Placeholder 3"/>
          <p:cNvSpPr>
            <a:spLocks noGrp="1"/>
          </p:cNvSpPr>
          <p:nvPr>
            <p:ph type="sldNum" sz="quarter" idx="5"/>
          </p:nvPr>
        </p:nvSpPr>
        <p:spPr/>
        <p:txBody>
          <a:bodyPr/>
          <a:lstStyle/>
          <a:p>
            <a:fld id="{975F2EEF-9424-4845-A16D-BE5EC53AE573}" type="slidenum">
              <a:rPr lang="es-GT" smtClean="0"/>
              <a:t>9</a:t>
            </a:fld>
            <a:endParaRPr lang="es-GT"/>
          </a:p>
        </p:txBody>
      </p:sp>
    </p:spTree>
    <p:extLst>
      <p:ext uri="{BB962C8B-B14F-4D97-AF65-F5344CB8AC3E}">
        <p14:creationId xmlns:p14="http://schemas.microsoft.com/office/powerpoint/2010/main" val="783391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5" name="PlaceHolder 1"/>
          <p:cNvSpPr>
            <a:spLocks noGrp="1"/>
          </p:cNvSpPr>
          <p:nvPr>
            <p:ph type="title"/>
          </p:nvPr>
        </p:nvSpPr>
        <p:spPr>
          <a:xfrm>
            <a:off x="714960" y="54000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6"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ITLE_ONLY_2">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51" name="PlaceHolder 1"/>
          <p:cNvSpPr>
            <a:spLocks noGrp="1"/>
          </p:cNvSpPr>
          <p:nvPr>
            <p:ph type="title"/>
          </p:nvPr>
        </p:nvSpPr>
        <p:spPr>
          <a:xfrm>
            <a:off x="714960" y="54000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2"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54" name="PlaceHolder 1"/>
          <p:cNvSpPr>
            <a:spLocks noGrp="1"/>
          </p:cNvSpPr>
          <p:nvPr>
            <p:ph type="title"/>
          </p:nvPr>
        </p:nvSpPr>
        <p:spPr>
          <a:xfrm>
            <a:off x="714960" y="54000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5"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5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60" name="PlaceHolder 1"/>
          <p:cNvSpPr>
            <a:spLocks noGrp="1"/>
          </p:cNvSpPr>
          <p:nvPr>
            <p:ph type="title"/>
          </p:nvPr>
        </p:nvSpPr>
        <p:spPr>
          <a:xfrm>
            <a:off x="714960" y="54000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_1_1_1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_1_1_1_1_2">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0.xml"/><Relationship Id="rId1" Type="http://schemas.openxmlformats.org/officeDocument/2006/relationships/slideLayout" Target="../slideLayouts/slideLayout10.xml"/><Relationship Id="rId4" Type="http://schemas.openxmlformats.org/officeDocument/2006/relationships/image" Target="../media/image1.png"/></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2.xml"/><Relationship Id="rId1" Type="http://schemas.openxmlformats.org/officeDocument/2006/relationships/slideLayout" Target="../slideLayouts/slideLayout12.xml"/><Relationship Id="rId4" Type="http://schemas.openxmlformats.org/officeDocument/2006/relationships/image" Target="../media/image2.png"/></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image" Target="../media/image2.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5" name="Google Shape;9;p2"/>
          <p:cNvGrpSpPr/>
          <p:nvPr/>
        </p:nvGrpSpPr>
        <p:grpSpPr>
          <a:xfrm>
            <a:off x="-2229840" y="-1350000"/>
            <a:ext cx="12172320" cy="6221520"/>
            <a:chOff x="-2229840" y="-1350000"/>
            <a:chExt cx="12172320" cy="6221520"/>
          </a:xfrm>
        </p:grpSpPr>
        <p:pic>
          <p:nvPicPr>
            <p:cNvPr id="6" name="Google Shape;10;p2"/>
            <p:cNvPicPr/>
            <p:nvPr/>
          </p:nvPicPr>
          <p:blipFill>
            <a:blip r:embed="rId3"/>
            <a:stretch/>
          </p:blipFill>
          <p:spPr>
            <a:xfrm>
              <a:off x="-2229840" y="-1350000"/>
              <a:ext cx="4767480" cy="4764960"/>
            </a:xfrm>
            <a:prstGeom prst="rect">
              <a:avLst/>
            </a:prstGeom>
            <a:ln w="0">
              <a:noFill/>
            </a:ln>
          </p:spPr>
        </p:pic>
        <p:pic>
          <p:nvPicPr>
            <p:cNvPr id="2" name="Google Shape;11;p2"/>
            <p:cNvPicPr/>
            <p:nvPr/>
          </p:nvPicPr>
          <p:blipFill>
            <a:blip r:embed="rId4"/>
            <a:stretch/>
          </p:blipFill>
          <p:spPr>
            <a:xfrm>
              <a:off x="6659640" y="1590480"/>
              <a:ext cx="3282840" cy="3281040"/>
            </a:xfrm>
            <a:prstGeom prst="rect">
              <a:avLst/>
            </a:prstGeom>
            <a:ln w="0">
              <a:noFill/>
            </a:ln>
          </p:spPr>
        </p:pic>
      </p:grpSp>
      <p:sp>
        <p:nvSpPr>
          <p:cNvPr id="3" name="PlaceHolder 1"/>
          <p:cNvSpPr>
            <a:spLocks noGrp="1"/>
          </p:cNvSpPr>
          <p:nvPr>
            <p:ph type="title"/>
          </p:nvPr>
        </p:nvSpPr>
        <p:spPr>
          <a:xfrm>
            <a:off x="714960" y="892440"/>
            <a:ext cx="6194520" cy="2129040"/>
          </a:xfrm>
          <a:prstGeom prst="rect">
            <a:avLst/>
          </a:prstGeom>
          <a:noFill/>
          <a:ln w="0">
            <a:noFill/>
          </a:ln>
        </p:spPr>
        <p:txBody>
          <a:bodyPr lIns="91440" tIns="91440" rIns="91440" bIns="91440" anchor="ctr">
            <a:noAutofit/>
          </a:bodyPr>
          <a:lstStyle/>
          <a:p>
            <a:pPr indent="0">
              <a:buNone/>
            </a:pPr>
            <a:r>
              <a:rPr lang="fr-FR" sz="8500" b="0" strike="noStrike" spc="-1">
                <a:solidFill>
                  <a:schemeClr val="dk1"/>
                </a:solidFill>
                <a:latin typeface="Arial"/>
              </a:rPr>
              <a:t>Click to edit the title text format</a:t>
            </a:r>
          </a:p>
        </p:txBody>
      </p:sp>
      <p:sp>
        <p:nvSpPr>
          <p:cNvPr id="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28" name="Google Shape;118;p19"/>
          <p:cNvGrpSpPr/>
          <p:nvPr/>
        </p:nvGrpSpPr>
        <p:grpSpPr>
          <a:xfrm>
            <a:off x="-1939320" y="-1333080"/>
            <a:ext cx="12906720" cy="8350200"/>
            <a:chOff x="-1939320" y="-1333080"/>
            <a:chExt cx="12906720" cy="8350200"/>
          </a:xfrm>
        </p:grpSpPr>
        <p:pic>
          <p:nvPicPr>
            <p:cNvPr id="29" name="Google Shape;119;p19"/>
            <p:cNvPicPr/>
            <p:nvPr/>
          </p:nvPicPr>
          <p:blipFill>
            <a:blip r:embed="rId3"/>
            <a:stretch/>
          </p:blipFill>
          <p:spPr>
            <a:xfrm>
              <a:off x="-1939320" y="3196440"/>
              <a:ext cx="3822480" cy="3820680"/>
            </a:xfrm>
            <a:prstGeom prst="rect">
              <a:avLst/>
            </a:prstGeom>
            <a:ln w="0">
              <a:noFill/>
            </a:ln>
          </p:spPr>
        </p:pic>
        <p:pic>
          <p:nvPicPr>
            <p:cNvPr id="30" name="Google Shape;120;p19"/>
            <p:cNvPicPr/>
            <p:nvPr/>
          </p:nvPicPr>
          <p:blipFill>
            <a:blip r:embed="rId4"/>
            <a:stretch/>
          </p:blipFill>
          <p:spPr>
            <a:xfrm>
              <a:off x="7584840" y="-1333080"/>
              <a:ext cx="3382560" cy="3381120"/>
            </a:xfrm>
            <a:prstGeom prst="rect">
              <a:avLst/>
            </a:prstGeom>
            <a:ln w="0">
              <a:noFill/>
            </a:ln>
          </p:spPr>
        </p:pic>
      </p:grpSp>
      <p:sp>
        <p:nvSpPr>
          <p:cNvPr id="3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1069200" y="1938240"/>
            <a:ext cx="6536160" cy="564120"/>
          </a:xfrm>
          <a:prstGeom prst="rect">
            <a:avLst/>
          </a:prstGeom>
          <a:noFill/>
          <a:ln w="0">
            <a:noFill/>
          </a:ln>
        </p:spPr>
        <p:txBody>
          <a:bodyPr lIns="91440" tIns="91440" rIns="91440" bIns="91440" anchor="ctr">
            <a:noAutofit/>
          </a:bodyPr>
          <a:lstStyle/>
          <a:p>
            <a:pPr indent="0">
              <a:buNone/>
            </a:pPr>
            <a:r>
              <a:rPr lang="fr-FR" sz="5000" b="0" strike="noStrike" spc="-1">
                <a:solidFill>
                  <a:schemeClr val="dk1"/>
                </a:solidFill>
                <a:latin typeface="Arial"/>
              </a:rPr>
              <a:t>Click to edit the title text format</a:t>
            </a:r>
          </a:p>
        </p:txBody>
      </p:sp>
      <p:sp>
        <p:nvSpPr>
          <p:cNvPr id="39" name="PlaceHolder 2"/>
          <p:cNvSpPr>
            <a:spLocks noGrp="1"/>
          </p:cNvSpPr>
          <p:nvPr>
            <p:ph type="title"/>
          </p:nvPr>
        </p:nvSpPr>
        <p:spPr>
          <a:xfrm>
            <a:off x="1069200" y="936000"/>
            <a:ext cx="914040" cy="914040"/>
          </a:xfrm>
          <a:prstGeom prst="rect">
            <a:avLst/>
          </a:prstGeom>
          <a:noFill/>
          <a:ln w="0">
            <a:noFill/>
          </a:ln>
        </p:spPr>
        <p:txBody>
          <a:bodyPr lIns="91440" tIns="91440" rIns="91440" bIns="91440" anchor="ctr">
            <a:noAutofit/>
          </a:bodyPr>
          <a:lstStyle/>
          <a:p>
            <a:pPr indent="0">
              <a:lnSpc>
                <a:spcPct val="100000"/>
              </a:lnSpc>
              <a:buNone/>
            </a:pPr>
            <a:r>
              <a:rPr lang="fr-FR" sz="6000" b="0" i="1" strike="noStrike" spc="-1">
                <a:solidFill>
                  <a:schemeClr val="lt1"/>
                </a:solidFill>
                <a:latin typeface="Playfair Display"/>
                <a:ea typeface="Playfair Display"/>
              </a:rPr>
              <a:t>xx%</a:t>
            </a:r>
            <a:endParaRPr lang="fr-FR" sz="6000" b="0" strike="noStrike" spc="-1">
              <a:solidFill>
                <a:schemeClr val="dk1"/>
              </a:solidFill>
              <a:latin typeface="Arial"/>
            </a:endParaRPr>
          </a:p>
        </p:txBody>
      </p:sp>
      <p:pic>
        <p:nvPicPr>
          <p:cNvPr id="40" name="Google Shape;18;p3"/>
          <p:cNvPicPr/>
          <p:nvPr/>
        </p:nvPicPr>
        <p:blipFill>
          <a:blip r:embed="rId3">
            <a:alphaModFix amt="75000"/>
          </a:blip>
          <a:stretch/>
        </p:blipFill>
        <p:spPr>
          <a:xfrm>
            <a:off x="-1582560" y="3021120"/>
            <a:ext cx="3591720" cy="3589920"/>
          </a:xfrm>
          <a:prstGeom prst="rect">
            <a:avLst/>
          </a:prstGeom>
          <a:ln w="0">
            <a:noFill/>
          </a:ln>
        </p:spPr>
      </p:pic>
      <p:sp>
        <p:nvSpPr>
          <p:cNvPr id="41"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42" name="Google Shape;130;p21"/>
          <p:cNvGrpSpPr/>
          <p:nvPr/>
        </p:nvGrpSpPr>
        <p:grpSpPr>
          <a:xfrm>
            <a:off x="-624240" y="-2020680"/>
            <a:ext cx="11368440" cy="8125200"/>
            <a:chOff x="-624240" y="-2020680"/>
            <a:chExt cx="11368440" cy="8125200"/>
          </a:xfrm>
        </p:grpSpPr>
        <p:pic>
          <p:nvPicPr>
            <p:cNvPr id="43" name="Google Shape;131;p21"/>
            <p:cNvPicPr/>
            <p:nvPr/>
          </p:nvPicPr>
          <p:blipFill>
            <a:blip r:embed="rId3"/>
            <a:stretch/>
          </p:blipFill>
          <p:spPr>
            <a:xfrm>
              <a:off x="5718960" y="-2020680"/>
              <a:ext cx="5025240" cy="5022720"/>
            </a:xfrm>
            <a:prstGeom prst="rect">
              <a:avLst/>
            </a:prstGeom>
            <a:ln w="0">
              <a:noFill/>
            </a:ln>
          </p:spPr>
        </p:pic>
        <p:pic>
          <p:nvPicPr>
            <p:cNvPr id="44" name="Google Shape;132;p21"/>
            <p:cNvPicPr/>
            <p:nvPr/>
          </p:nvPicPr>
          <p:blipFill>
            <a:blip r:embed="rId4"/>
            <a:stretch/>
          </p:blipFill>
          <p:spPr>
            <a:xfrm>
              <a:off x="-624240" y="3111840"/>
              <a:ext cx="2994120" cy="2992680"/>
            </a:xfrm>
            <a:prstGeom prst="rect">
              <a:avLst/>
            </a:prstGeom>
            <a:ln w="0">
              <a:noFill/>
            </a:ln>
          </p:spPr>
        </p:pic>
      </p:gr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5" name="Google Shape;134;p22"/>
          <p:cNvPicPr/>
          <p:nvPr/>
        </p:nvPicPr>
        <p:blipFill>
          <a:blip r:embed="rId3"/>
          <a:srcRect l="18" r="30"/>
          <a:stretch/>
        </p:blipFill>
        <p:spPr>
          <a:xfrm>
            <a:off x="-2355120" y="-1761480"/>
            <a:ext cx="5143320" cy="5143320"/>
          </a:xfrm>
          <a:prstGeom prst="rect">
            <a:avLst/>
          </a:prstGeom>
          <a:ln w="0">
            <a:noFill/>
          </a:ln>
        </p:spPr>
      </p:pic>
      <p:sp>
        <p:nvSpPr>
          <p:cNvPr id="46" name="Google Shape;135;p22"/>
          <p:cNvSpPr/>
          <p:nvPr/>
        </p:nvSpPr>
        <p:spPr>
          <a:xfrm>
            <a:off x="7530120" y="4827960"/>
            <a:ext cx="1858320" cy="191520"/>
          </a:xfrm>
          <a:prstGeom prst="roundRect">
            <a:avLst>
              <a:gd name="adj" fmla="val 50000"/>
            </a:avLst>
          </a:prstGeom>
          <a:noFill/>
          <a:ln w="9525">
            <a:solidFill>
              <a:srgbClr val="191919"/>
            </a:solidFill>
            <a:round/>
          </a:ln>
        </p:spPr>
        <p:style>
          <a:lnRef idx="0">
            <a:scrgbClr r="0" g="0" b="0"/>
          </a:lnRef>
          <a:fillRef idx="0">
            <a:scrgbClr r="0" g="0" b="0"/>
          </a:fillRef>
          <a:effectRef idx="0">
            <a:scrgbClr r="0" g="0" b="0"/>
          </a:effectRef>
          <a:fontRef idx="minor"/>
        </p:style>
        <p:txBody>
          <a:bodyPr tIns="67680" bIns="6768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7" name="PlaceHolder 1"/>
          <p:cNvSpPr>
            <a:spLocks noGrp="1"/>
          </p:cNvSpPr>
          <p:nvPr>
            <p:ph type="title"/>
          </p:nvPr>
        </p:nvSpPr>
        <p:spPr>
          <a:xfrm>
            <a:off x="714960" y="894600"/>
            <a:ext cx="4046400" cy="55692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
        <p:nvSpPr>
          <p:cNvPr id="48" name="PlaceHolder 2"/>
          <p:cNvSpPr>
            <a:spLocks noGrp="1"/>
          </p:cNvSpPr>
          <p:nvPr>
            <p:ph type="body"/>
          </p:nvPr>
        </p:nvSpPr>
        <p:spPr>
          <a:xfrm>
            <a:off x="714960" y="1451880"/>
            <a:ext cx="4046400" cy="294696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cxnSp>
        <p:nvCxnSpPr>
          <p:cNvPr id="49" name="Google Shape;22;p4"/>
          <p:cNvCxnSpPr/>
          <p:nvPr/>
        </p:nvCxnSpPr>
        <p:spPr>
          <a:xfrm>
            <a:off x="0" y="274320"/>
            <a:ext cx="3819600" cy="360"/>
          </a:xfrm>
          <a:prstGeom prst="straightConnector1">
            <a:avLst/>
          </a:prstGeom>
          <a:ln w="9525">
            <a:solidFill>
              <a:srgbClr val="191919"/>
            </a:solidFill>
            <a:round/>
            <a:tailEnd type="triangle" w="med" len="med"/>
          </a:ln>
        </p:spPr>
      </p:cxnSp>
      <p:pic>
        <p:nvPicPr>
          <p:cNvPr id="50" name="Google Shape;23;p4"/>
          <p:cNvPicPr/>
          <p:nvPr/>
        </p:nvPicPr>
        <p:blipFill>
          <a:blip r:embed="rId3"/>
          <a:stretch/>
        </p:blipFill>
        <p:spPr>
          <a:xfrm>
            <a:off x="7191000" y="3300120"/>
            <a:ext cx="4077000" cy="407520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7" name="Google Shape;31;p6"/>
          <p:cNvPicPr/>
          <p:nvPr/>
        </p:nvPicPr>
        <p:blipFill>
          <a:blip r:embed="rId3"/>
          <a:stretch/>
        </p:blipFill>
        <p:spPr>
          <a:xfrm>
            <a:off x="6647040" y="-1329840"/>
            <a:ext cx="3822480" cy="3820680"/>
          </a:xfrm>
          <a:prstGeom prst="rect">
            <a:avLst/>
          </a:prstGeom>
          <a:ln w="0">
            <a:noFill/>
          </a:ln>
        </p:spPr>
      </p:pic>
      <p:sp>
        <p:nvSpPr>
          <p:cNvPr id="5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
        <p:nvSpPr>
          <p:cNvPr id="59" name="Google Shape;33;p6"/>
          <p:cNvSpPr/>
          <p:nvPr/>
        </p:nvSpPr>
        <p:spPr>
          <a:xfrm>
            <a:off x="-288000" y="4704480"/>
            <a:ext cx="1913040" cy="273960"/>
          </a:xfrm>
          <a:prstGeom prst="roundRect">
            <a:avLst>
              <a:gd name="adj" fmla="val 50000"/>
            </a:avLst>
          </a:prstGeom>
          <a:noFill/>
          <a:ln w="9525">
            <a:solidFill>
              <a:srgbClr val="191919"/>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
        <p:nvSpPr>
          <p:cNvPr id="62" name="PlaceHolder 2"/>
          <p:cNvSpPr>
            <a:spLocks noGrp="1"/>
          </p:cNvSpPr>
          <p:nvPr>
            <p:ph type="body"/>
          </p:nvPr>
        </p:nvSpPr>
        <p:spPr>
          <a:xfrm>
            <a:off x="720000" y="1152360"/>
            <a:ext cx="3321720" cy="34160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3"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9" name="PlaceHolder 1"/>
          <p:cNvSpPr>
            <a:spLocks noGrp="1"/>
          </p:cNvSpPr>
          <p:nvPr>
            <p:ph type="title"/>
          </p:nvPr>
        </p:nvSpPr>
        <p:spPr>
          <a:xfrm>
            <a:off x="720000" y="2285280"/>
            <a:ext cx="7703640" cy="57240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1284120" y="1558440"/>
            <a:ext cx="6575760" cy="1510920"/>
          </a:xfrm>
          <a:prstGeom prst="rect">
            <a:avLst/>
          </a:prstGeom>
          <a:noFill/>
          <a:ln w="0">
            <a:noFill/>
          </a:ln>
        </p:spPr>
        <p:txBody>
          <a:bodyPr lIns="91440" tIns="91440" rIns="91440" bIns="91440" anchor="b">
            <a:noAutofit/>
          </a:bodyPr>
          <a:lstStyle/>
          <a:p>
            <a:pPr indent="0" algn="ctr">
              <a:lnSpc>
                <a:spcPct val="100000"/>
              </a:lnSpc>
              <a:buNone/>
            </a:pPr>
            <a:r>
              <a:rPr lang="fr-FR" sz="9600" b="0" strike="noStrike" spc="-1">
                <a:solidFill>
                  <a:schemeClr val="dk1"/>
                </a:solidFill>
                <a:latin typeface="Playfair Display"/>
                <a:ea typeface="Playfair Display"/>
              </a:rPr>
              <a:t>xx%</a:t>
            </a:r>
            <a:endParaRPr lang="fr-FR" sz="96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70" name="PlaceHolder 1"/>
          <p:cNvSpPr>
            <a:spLocks noGrp="1"/>
          </p:cNvSpPr>
          <p:nvPr>
            <p:ph type="title"/>
          </p:nvPr>
        </p:nvSpPr>
        <p:spPr>
          <a:xfrm>
            <a:off x="716760" y="510840"/>
            <a:ext cx="771012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pic>
        <p:nvPicPr>
          <p:cNvPr id="8" name="Google Shape;52;p13"/>
          <p:cNvPicPr/>
          <p:nvPr/>
        </p:nvPicPr>
        <p:blipFill>
          <a:blip r:embed="rId3"/>
          <a:stretch/>
        </p:blipFill>
        <p:spPr>
          <a:xfrm>
            <a:off x="-2095200" y="-2619720"/>
            <a:ext cx="5145480" cy="5143320"/>
          </a:xfrm>
          <a:prstGeom prst="rect">
            <a:avLst/>
          </a:prstGeom>
          <a:ln w="0">
            <a:noFill/>
          </a:ln>
        </p:spPr>
      </p:pic>
      <p:sp>
        <p:nvSpPr>
          <p:cNvPr id="9" name="PlaceHolder 1"/>
          <p:cNvSpPr>
            <a:spLocks noGrp="1"/>
          </p:cNvSpPr>
          <p:nvPr>
            <p:ph type="title"/>
          </p:nvPr>
        </p:nvSpPr>
        <p:spPr>
          <a:xfrm>
            <a:off x="844920" y="3360240"/>
            <a:ext cx="7454160" cy="5317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0" name="Google Shape;56;p14"/>
          <p:cNvPicPr/>
          <p:nvPr/>
        </p:nvPicPr>
        <p:blipFill>
          <a:blip r:embed="rId3"/>
          <a:srcRect l="18" r="30"/>
          <a:stretch/>
        </p:blipFill>
        <p:spPr>
          <a:xfrm>
            <a:off x="5641200" y="-1752840"/>
            <a:ext cx="5143320" cy="5143320"/>
          </a:xfrm>
          <a:prstGeom prst="rect">
            <a:avLst/>
          </a:prstGeom>
          <a:ln w="0">
            <a:noFill/>
          </a:ln>
        </p:spPr>
      </p:pic>
      <p:sp>
        <p:nvSpPr>
          <p:cNvPr id="1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12" name="Google Shape;68;p15"/>
          <p:cNvGrpSpPr/>
          <p:nvPr/>
        </p:nvGrpSpPr>
        <p:grpSpPr>
          <a:xfrm>
            <a:off x="-2980080" y="-2407320"/>
            <a:ext cx="14973120" cy="9950760"/>
            <a:chOff x="-2980080" y="-2407320"/>
            <a:chExt cx="14973120" cy="9950760"/>
          </a:xfrm>
        </p:grpSpPr>
        <p:pic>
          <p:nvPicPr>
            <p:cNvPr id="13" name="Google Shape;69;p15"/>
            <p:cNvPicPr/>
            <p:nvPr/>
          </p:nvPicPr>
          <p:blipFill>
            <a:blip r:embed="rId3"/>
            <a:stretch/>
          </p:blipFill>
          <p:spPr>
            <a:xfrm>
              <a:off x="6847560" y="-2407320"/>
              <a:ext cx="5145480" cy="5143320"/>
            </a:xfrm>
            <a:prstGeom prst="rect">
              <a:avLst/>
            </a:prstGeom>
            <a:ln w="0">
              <a:noFill/>
            </a:ln>
          </p:spPr>
        </p:pic>
        <p:pic>
          <p:nvPicPr>
            <p:cNvPr id="14" name="Google Shape;70;p15"/>
            <p:cNvPicPr/>
            <p:nvPr/>
          </p:nvPicPr>
          <p:blipFill>
            <a:blip r:embed="rId4"/>
            <a:stretch/>
          </p:blipFill>
          <p:spPr>
            <a:xfrm>
              <a:off x="-2980080" y="2400120"/>
              <a:ext cx="5145480" cy="5143320"/>
            </a:xfrm>
            <a:prstGeom prst="rect">
              <a:avLst/>
            </a:prstGeom>
            <a:ln w="0">
              <a:noFill/>
            </a:ln>
          </p:spPr>
        </p:pic>
      </p:grpSp>
      <p:sp>
        <p:nvSpPr>
          <p:cNvPr id="15"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6" name="Google Shape;81;p16"/>
          <p:cNvPicPr/>
          <p:nvPr/>
        </p:nvPicPr>
        <p:blipFill>
          <a:blip r:embed="rId3"/>
          <a:srcRect l="18" r="30"/>
          <a:stretch/>
        </p:blipFill>
        <p:spPr>
          <a:xfrm>
            <a:off x="-2355120" y="-1761480"/>
            <a:ext cx="5143320" cy="5143320"/>
          </a:xfrm>
          <a:prstGeom prst="rect">
            <a:avLst/>
          </a:prstGeom>
          <a:ln w="0">
            <a:noFill/>
          </a:ln>
        </p:spPr>
      </p:pic>
      <p:sp>
        <p:nvSpPr>
          <p:cNvPr id="1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
        <p:nvSpPr>
          <p:cNvPr id="18" name="PlaceHolder 2"/>
          <p:cNvSpPr>
            <a:spLocks noGrp="1"/>
          </p:cNvSpPr>
          <p:nvPr>
            <p:ph type="title"/>
          </p:nvPr>
        </p:nvSpPr>
        <p:spPr>
          <a:xfrm>
            <a:off x="807840" y="3018600"/>
            <a:ext cx="630720" cy="630720"/>
          </a:xfrm>
          <a:prstGeom prst="rect">
            <a:avLst/>
          </a:prstGeom>
          <a:noFill/>
          <a:ln w="9360">
            <a:solidFill>
              <a:schemeClr val="dk1"/>
            </a:solidFill>
            <a:round/>
          </a:ln>
        </p:spPr>
        <p:txBody>
          <a:bodyPr lIns="91440" tIns="91440" rIns="91440" bIns="91440" anchor="ctr">
            <a:noAutofit/>
          </a:bodyPr>
          <a:lstStyle/>
          <a:p>
            <a:pPr indent="0" algn="ctr">
              <a:lnSpc>
                <a:spcPct val="100000"/>
              </a:lnSpc>
              <a:buNone/>
            </a:pPr>
            <a:r>
              <a:rPr lang="fr-FR" sz="2400" b="1" i="1" strike="noStrike" spc="-1">
                <a:solidFill>
                  <a:schemeClr val="dk1"/>
                </a:solidFill>
                <a:latin typeface="Playfair Display"/>
                <a:ea typeface="Playfair Display"/>
              </a:rPr>
              <a:t>xx%</a:t>
            </a:r>
            <a:endParaRPr lang="fr-FR" sz="2400" b="0" strike="noStrike" spc="-1">
              <a:solidFill>
                <a:schemeClr val="dk1"/>
              </a:solidFill>
              <a:latin typeface="Arial"/>
            </a:endParaRPr>
          </a:p>
        </p:txBody>
      </p:sp>
      <p:sp>
        <p:nvSpPr>
          <p:cNvPr id="19" name="PlaceHolder 3"/>
          <p:cNvSpPr>
            <a:spLocks noGrp="1"/>
          </p:cNvSpPr>
          <p:nvPr>
            <p:ph type="title"/>
          </p:nvPr>
        </p:nvSpPr>
        <p:spPr>
          <a:xfrm>
            <a:off x="3447360" y="3018600"/>
            <a:ext cx="630720" cy="630720"/>
          </a:xfrm>
          <a:prstGeom prst="rect">
            <a:avLst/>
          </a:prstGeom>
          <a:noFill/>
          <a:ln w="9360">
            <a:solidFill>
              <a:schemeClr val="dk1"/>
            </a:solidFill>
            <a:round/>
          </a:ln>
        </p:spPr>
        <p:txBody>
          <a:bodyPr lIns="91440" tIns="91440" rIns="91440" bIns="91440" anchor="ctr">
            <a:noAutofit/>
          </a:bodyPr>
          <a:lstStyle/>
          <a:p>
            <a:pPr indent="0" algn="ctr">
              <a:lnSpc>
                <a:spcPct val="100000"/>
              </a:lnSpc>
              <a:buNone/>
            </a:pPr>
            <a:r>
              <a:rPr lang="fr-FR" sz="2400" b="1" i="1" strike="noStrike" spc="-1">
                <a:solidFill>
                  <a:schemeClr val="dk1"/>
                </a:solidFill>
                <a:latin typeface="Playfair Display"/>
                <a:ea typeface="Playfair Display"/>
              </a:rPr>
              <a:t>xx%</a:t>
            </a:r>
            <a:endParaRPr lang="fr-FR" sz="2400" b="0" strike="noStrike" spc="-1">
              <a:solidFill>
                <a:schemeClr val="dk1"/>
              </a:solidFill>
              <a:latin typeface="Arial"/>
            </a:endParaRPr>
          </a:p>
        </p:txBody>
      </p:sp>
      <p:sp>
        <p:nvSpPr>
          <p:cNvPr id="20" name="PlaceHolder 4"/>
          <p:cNvSpPr>
            <a:spLocks noGrp="1"/>
          </p:cNvSpPr>
          <p:nvPr>
            <p:ph type="title"/>
          </p:nvPr>
        </p:nvSpPr>
        <p:spPr>
          <a:xfrm>
            <a:off x="6086880" y="3018600"/>
            <a:ext cx="630720" cy="630720"/>
          </a:xfrm>
          <a:prstGeom prst="rect">
            <a:avLst/>
          </a:prstGeom>
          <a:noFill/>
          <a:ln w="9360">
            <a:solidFill>
              <a:schemeClr val="dk1"/>
            </a:solidFill>
            <a:round/>
          </a:ln>
        </p:spPr>
        <p:txBody>
          <a:bodyPr lIns="91440" tIns="91440" rIns="91440" bIns="91440" anchor="ctr">
            <a:noAutofit/>
          </a:bodyPr>
          <a:lstStyle/>
          <a:p>
            <a:pPr indent="0" algn="ctr">
              <a:lnSpc>
                <a:spcPct val="100000"/>
              </a:lnSpc>
              <a:buNone/>
            </a:pPr>
            <a:r>
              <a:rPr lang="fr-FR" sz="2400" b="1" i="1" strike="noStrike" spc="-1">
                <a:solidFill>
                  <a:schemeClr val="dk1"/>
                </a:solidFill>
                <a:latin typeface="Playfair Display"/>
                <a:ea typeface="Playfair Display"/>
              </a:rPr>
              <a:t>xx%</a:t>
            </a:r>
            <a:endParaRPr lang="fr-FR" sz="2400" b="0" strike="noStrike" spc="-1">
              <a:solidFill>
                <a:schemeClr val="dk1"/>
              </a:solidFill>
              <a:latin typeface="Arial"/>
            </a:endParaRPr>
          </a:p>
        </p:txBody>
      </p:sp>
      <p:sp>
        <p:nvSpPr>
          <p:cNvPr id="21" name="PlaceHolder 5"/>
          <p:cNvSpPr>
            <a:spLocks noGrp="1"/>
          </p:cNvSpPr>
          <p:nvPr>
            <p:ph type="title"/>
          </p:nvPr>
        </p:nvSpPr>
        <p:spPr>
          <a:xfrm>
            <a:off x="2127600" y="1207080"/>
            <a:ext cx="630720" cy="630720"/>
          </a:xfrm>
          <a:prstGeom prst="rect">
            <a:avLst/>
          </a:prstGeom>
          <a:noFill/>
          <a:ln w="9360">
            <a:solidFill>
              <a:schemeClr val="dk1"/>
            </a:solidFill>
            <a:round/>
          </a:ln>
        </p:spPr>
        <p:txBody>
          <a:bodyPr lIns="91440" tIns="91440" rIns="91440" bIns="91440" anchor="ctr">
            <a:noAutofit/>
          </a:bodyPr>
          <a:lstStyle/>
          <a:p>
            <a:pPr indent="0" algn="ctr">
              <a:lnSpc>
                <a:spcPct val="100000"/>
              </a:lnSpc>
              <a:buNone/>
            </a:pPr>
            <a:r>
              <a:rPr lang="fr-FR" sz="2400" b="1" i="1" strike="noStrike" spc="-1">
                <a:solidFill>
                  <a:schemeClr val="dk1"/>
                </a:solidFill>
                <a:latin typeface="Playfair Display"/>
                <a:ea typeface="Playfair Display"/>
              </a:rPr>
              <a:t>xx%</a:t>
            </a:r>
            <a:endParaRPr lang="fr-FR" sz="2400" b="0" strike="noStrike" spc="-1">
              <a:solidFill>
                <a:schemeClr val="dk1"/>
              </a:solidFill>
              <a:latin typeface="Arial"/>
            </a:endParaRPr>
          </a:p>
        </p:txBody>
      </p:sp>
      <p:sp>
        <p:nvSpPr>
          <p:cNvPr id="22" name="PlaceHolder 6"/>
          <p:cNvSpPr>
            <a:spLocks noGrp="1"/>
          </p:cNvSpPr>
          <p:nvPr>
            <p:ph type="title"/>
          </p:nvPr>
        </p:nvSpPr>
        <p:spPr>
          <a:xfrm>
            <a:off x="4767480" y="1207080"/>
            <a:ext cx="630720" cy="630720"/>
          </a:xfrm>
          <a:prstGeom prst="rect">
            <a:avLst/>
          </a:prstGeom>
          <a:noFill/>
          <a:ln w="9360">
            <a:solidFill>
              <a:schemeClr val="dk1"/>
            </a:solidFill>
            <a:round/>
          </a:ln>
        </p:spPr>
        <p:txBody>
          <a:bodyPr lIns="91440" tIns="91440" rIns="91440" bIns="91440" anchor="ctr">
            <a:noAutofit/>
          </a:bodyPr>
          <a:lstStyle/>
          <a:p>
            <a:pPr indent="0" algn="ctr">
              <a:lnSpc>
                <a:spcPct val="100000"/>
              </a:lnSpc>
              <a:buNone/>
            </a:pPr>
            <a:r>
              <a:rPr lang="fr-FR" sz="2400" b="1" i="1" strike="noStrike" spc="-1">
                <a:solidFill>
                  <a:schemeClr val="dk1"/>
                </a:solidFill>
                <a:latin typeface="Playfair Display"/>
                <a:ea typeface="Playfair Display"/>
              </a:rPr>
              <a:t>xx%</a:t>
            </a:r>
            <a:endParaRPr lang="fr-FR" sz="2400" b="0" strike="noStrike" spc="-1">
              <a:solidFill>
                <a:schemeClr val="dk1"/>
              </a:solidFill>
              <a:latin typeface="Arial"/>
            </a:endParaRPr>
          </a:p>
        </p:txBody>
      </p:sp>
      <p:sp>
        <p:nvSpPr>
          <p:cNvPr id="23" name="Google Shape;98;p16"/>
          <p:cNvSpPr/>
          <p:nvPr/>
        </p:nvSpPr>
        <p:spPr>
          <a:xfrm>
            <a:off x="7530120" y="4827960"/>
            <a:ext cx="1858320" cy="191520"/>
          </a:xfrm>
          <a:prstGeom prst="roundRect">
            <a:avLst>
              <a:gd name="adj" fmla="val 50000"/>
            </a:avLst>
          </a:prstGeom>
          <a:noFill/>
          <a:ln w="9525">
            <a:solidFill>
              <a:srgbClr val="191919"/>
            </a:solidFill>
            <a:round/>
          </a:ln>
        </p:spPr>
        <p:style>
          <a:lnRef idx="0">
            <a:scrgbClr r="0" g="0" b="0"/>
          </a:lnRef>
          <a:fillRef idx="0">
            <a:scrgbClr r="0" g="0" b="0"/>
          </a:fillRef>
          <a:effectRef idx="0">
            <a:scrgbClr r="0" g="0" b="0"/>
          </a:effectRef>
          <a:fontRef idx="minor"/>
        </p:style>
        <p:txBody>
          <a:bodyPr tIns="67680" bIns="6768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4" name="Google Shape;100;p17"/>
          <p:cNvPicPr/>
          <p:nvPr/>
        </p:nvPicPr>
        <p:blipFill>
          <a:blip r:embed="rId3"/>
          <a:stretch/>
        </p:blipFill>
        <p:spPr>
          <a:xfrm>
            <a:off x="6743160" y="-2729160"/>
            <a:ext cx="5145480" cy="5143320"/>
          </a:xfrm>
          <a:prstGeom prst="rect">
            <a:avLst/>
          </a:prstGeom>
          <a:ln w="0">
            <a:noFill/>
          </a:ln>
        </p:spPr>
      </p:pic>
      <p:sp>
        <p:nvSpPr>
          <p:cNvPr id="25"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pic>
        <p:nvPicPr>
          <p:cNvPr id="27" name="Google Shape;116;p18"/>
          <p:cNvPicPr/>
          <p:nvPr/>
        </p:nvPicPr>
        <p:blipFill>
          <a:blip r:embed="rId3"/>
          <a:stretch/>
        </p:blipFill>
        <p:spPr>
          <a:xfrm>
            <a:off x="6686640" y="2702880"/>
            <a:ext cx="4448880" cy="44467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hyperlink" Target="https://diegomariano.com/estrutura-de-paginas/" TargetMode="External"/><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hyperlink" Target="https://francescricart.com/ejercicio-creacion-de-un-formulario-html-a-partir-de-especificaciones/" TargetMode="External"/><Relationship Id="rId2" Type="http://schemas.openxmlformats.org/officeDocument/2006/relationships/image" Target="../media/image16.jpg"/><Relationship Id="rId1" Type="http://schemas.openxmlformats.org/officeDocument/2006/relationships/slideLayout" Target="../slideLayouts/slideLayout14.xml"/><Relationship Id="rId4" Type="http://schemas.openxmlformats.org/officeDocument/2006/relationships/hyperlink" Target="https://creativecommons.org/licenses/by-nc-nd/3.0/"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pxhere.com/es/photo/559689" TargetMode="External"/><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D1F03-CF96-1B72-31F7-BBAD40B6B500}"/>
              </a:ext>
            </a:extLst>
          </p:cNvPr>
          <p:cNvSpPr>
            <a:spLocks noGrp="1"/>
          </p:cNvSpPr>
          <p:nvPr>
            <p:ph type="title"/>
          </p:nvPr>
        </p:nvSpPr>
        <p:spPr>
          <a:xfrm>
            <a:off x="714960" y="540000"/>
            <a:ext cx="7103160" cy="1058400"/>
          </a:xfrm>
        </p:spPr>
        <p:txBody>
          <a:bodyPr/>
          <a:lstStyle/>
          <a:p>
            <a:pPr algn="ctr"/>
            <a:r>
              <a:rPr lang="es-GT" noProof="0" dirty="0"/>
              <a:t>Sistemas Informàticos</a:t>
            </a:r>
          </a:p>
        </p:txBody>
      </p:sp>
      <p:sp>
        <p:nvSpPr>
          <p:cNvPr id="3" name="Subtitle 2">
            <a:extLst>
              <a:ext uri="{FF2B5EF4-FFF2-40B4-BE49-F238E27FC236}">
                <a16:creationId xmlns:a16="http://schemas.microsoft.com/office/drawing/2014/main" id="{CFC09BFE-5866-F51C-E356-784D18862487}"/>
              </a:ext>
            </a:extLst>
          </p:cNvPr>
          <p:cNvSpPr>
            <a:spLocks noGrp="1"/>
          </p:cNvSpPr>
          <p:nvPr>
            <p:ph type="subTitle"/>
          </p:nvPr>
        </p:nvSpPr>
        <p:spPr>
          <a:xfrm>
            <a:off x="457200" y="1691640"/>
            <a:ext cx="4663440" cy="2621280"/>
          </a:xfrm>
        </p:spPr>
        <p:txBody>
          <a:bodyPr/>
          <a:lstStyle/>
          <a:p>
            <a:r>
              <a:rPr lang="es-GT" sz="2400" noProof="0" dirty="0"/>
              <a:t>Es un Sistema que realiza el procesamiento de informaciòn con el uso de computadoras, como apoyo a la operaciòn de una empresa. Optimizando la toma de decisiones y administraciòn. </a:t>
            </a:r>
          </a:p>
        </p:txBody>
      </p:sp>
      <p:pic>
        <p:nvPicPr>
          <p:cNvPr id="4" name="Picture 3">
            <a:extLst>
              <a:ext uri="{FF2B5EF4-FFF2-40B4-BE49-F238E27FC236}">
                <a16:creationId xmlns:a16="http://schemas.microsoft.com/office/drawing/2014/main" id="{DB79FC23-8223-D6D5-2C76-D24D148A2174}"/>
              </a:ext>
            </a:extLst>
          </p:cNvPr>
          <p:cNvPicPr>
            <a:picLocks noChangeAspect="1"/>
          </p:cNvPicPr>
          <p:nvPr/>
        </p:nvPicPr>
        <p:blipFill>
          <a:blip r:embed="rId3"/>
          <a:stretch>
            <a:fillRect/>
          </a:stretch>
        </p:blipFill>
        <p:spPr>
          <a:xfrm>
            <a:off x="5288280" y="1504950"/>
            <a:ext cx="3672840" cy="2754630"/>
          </a:xfrm>
          <a:prstGeom prst="rect">
            <a:avLst/>
          </a:prstGeom>
        </p:spPr>
      </p:pic>
    </p:spTree>
    <p:extLst>
      <p:ext uri="{BB962C8B-B14F-4D97-AF65-F5344CB8AC3E}">
        <p14:creationId xmlns:p14="http://schemas.microsoft.com/office/powerpoint/2010/main" val="3120890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Google Shape;244;p34"/>
          <p:cNvSpPr/>
          <p:nvPr/>
        </p:nvSpPr>
        <p:spPr>
          <a:xfrm>
            <a:off x="5544456" y="534960"/>
            <a:ext cx="2883863" cy="4073040"/>
          </a:xfrm>
          <a:prstGeom prst="round2SameRect">
            <a:avLst>
              <a:gd name="adj1" fmla="val 50000"/>
              <a:gd name="adj2"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3" name="Content Placeholder 2">
            <a:extLst>
              <a:ext uri="{FF2B5EF4-FFF2-40B4-BE49-F238E27FC236}">
                <a16:creationId xmlns:a16="http://schemas.microsoft.com/office/drawing/2014/main" id="{113A834E-24A5-CDB7-F505-2E970A7FDAEC}"/>
              </a:ext>
            </a:extLst>
          </p:cNvPr>
          <p:cNvSpPr>
            <a:spLocks noGrp="1" noChangeArrowheads="1"/>
          </p:cNvSpPr>
          <p:nvPr>
            <p:ph/>
          </p:nvPr>
        </p:nvSpPr>
        <p:spPr bwMode="auto">
          <a:xfrm>
            <a:off x="191860" y="1201876"/>
            <a:ext cx="5352596" cy="2739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sz="1800" b="1" u="sng" dirty="0" err="1">
                <a:latin typeface="Arial Unicode MS"/>
              </a:rPr>
              <a:t>Elementos</a:t>
            </a:r>
            <a:r>
              <a:rPr lang="en-US" altLang="en-US" sz="1800" b="1" u="sng" dirty="0">
                <a:latin typeface="Arial Unicode MS"/>
              </a:rPr>
              <a:t> Clave</a:t>
            </a:r>
            <a:endParaRPr kumimoji="0" lang="en-US" altLang="en-US" sz="1800" b="1" i="0" u="sng" strike="noStrike" cap="none" normalizeH="0" baseline="0" dirty="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Arial Unicode MS"/>
              </a:rPr>
              <a:t>&lt;!DOCTYPE html&gt;</a:t>
            </a:r>
            <a:r>
              <a:rPr kumimoji="0" lang="en-US" altLang="en-US" sz="1050" b="0" i="0" u="none" strike="noStrike" cap="none" normalizeH="0" baseline="0" dirty="0">
                <a:ln>
                  <a:noFill/>
                </a:ln>
                <a:solidFill>
                  <a:schemeClr val="tx1"/>
                </a:solidFill>
                <a:effectLst/>
              </a:rPr>
              <a:t>: Define </a:t>
            </a:r>
            <a:r>
              <a:rPr kumimoji="0" lang="en-US" altLang="en-US" sz="1050" b="0" i="0" u="none" strike="noStrike" cap="none" normalizeH="0" baseline="0" dirty="0" err="1">
                <a:ln>
                  <a:noFill/>
                </a:ln>
                <a:solidFill>
                  <a:schemeClr val="tx1"/>
                </a:solidFill>
                <a:effectLst/>
              </a:rPr>
              <a:t>el</a:t>
            </a:r>
            <a:r>
              <a:rPr kumimoji="0" lang="en-US" altLang="en-US" sz="1050" b="0" i="0" u="none" strike="noStrike" cap="none" normalizeH="0" baseline="0" dirty="0">
                <a:ln>
                  <a:noFill/>
                </a:ln>
                <a:solidFill>
                  <a:schemeClr val="tx1"/>
                </a:solidFill>
                <a:effectLst/>
              </a:rPr>
              <a:t> </a:t>
            </a:r>
            <a:r>
              <a:rPr kumimoji="0" lang="en-US" altLang="en-US" sz="1050" b="0" i="0" u="none" strike="noStrike" cap="none" normalizeH="0" baseline="0" dirty="0" err="1">
                <a:ln>
                  <a:noFill/>
                </a:ln>
                <a:solidFill>
                  <a:schemeClr val="tx1"/>
                </a:solidFill>
                <a:effectLst/>
              </a:rPr>
              <a:t>tipo</a:t>
            </a:r>
            <a:r>
              <a:rPr kumimoji="0" lang="en-US" altLang="en-US" sz="1050" b="0" i="0" u="none" strike="noStrike" cap="none" normalizeH="0" baseline="0" dirty="0">
                <a:ln>
                  <a:noFill/>
                </a:ln>
                <a:solidFill>
                  <a:schemeClr val="tx1"/>
                </a:solidFill>
                <a:effectLst/>
              </a:rPr>
              <a:t> de </a:t>
            </a:r>
            <a:r>
              <a:rPr kumimoji="0" lang="en-US" altLang="en-US" sz="1050" b="0" i="0" u="none" strike="noStrike" cap="none" normalizeH="0" baseline="0" dirty="0" err="1">
                <a:ln>
                  <a:noFill/>
                </a:ln>
                <a:solidFill>
                  <a:schemeClr val="tx1"/>
                </a:solidFill>
                <a:effectLst/>
              </a:rPr>
              <a:t>documento</a:t>
            </a:r>
            <a:r>
              <a:rPr kumimoji="0" lang="en-US" altLang="en-US" sz="1050" b="0" i="0" u="none" strike="noStrike" cap="none" normalizeH="0" baseline="0" dirty="0">
                <a:ln>
                  <a:noFill/>
                </a:ln>
                <a:solidFill>
                  <a:schemeClr val="tx1"/>
                </a:solidFill>
                <a:effectLst/>
              </a:rPr>
              <a:t>.</a:t>
            </a:r>
            <a:r>
              <a:rPr kumimoji="0" lang="en-US" altLang="en-US" sz="3600" b="0" i="0" u="none" strike="noStrike" cap="none" normalizeH="0" baseline="0" dirty="0">
                <a:ln>
                  <a:noFill/>
                </a:ln>
                <a:solidFill>
                  <a:schemeClr val="tx1"/>
                </a:solidFill>
                <a:effectLst/>
                <a:latin typeface="Arial" panose="020B0604020202020204" pitchFamily="34" charset="0"/>
              </a:rPr>
              <a:t> </a:t>
            </a:r>
            <a:endParaRPr kumimoji="0" lang="en-US" altLang="en-US" sz="3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Arial Unicode MS"/>
              </a:rPr>
              <a:t>&lt;html&gt;</a:t>
            </a:r>
            <a:r>
              <a:rPr kumimoji="0" lang="en-US" altLang="en-US" sz="1050" b="0" i="0" u="none" strike="noStrike" cap="none" normalizeH="0" baseline="0" dirty="0">
                <a:ln>
                  <a:noFill/>
                </a:ln>
                <a:solidFill>
                  <a:schemeClr val="tx1"/>
                </a:solidFill>
                <a:effectLst/>
              </a:rPr>
              <a:t>: </a:t>
            </a:r>
            <a:r>
              <a:rPr kumimoji="0" lang="en-US" altLang="en-US" sz="1050" b="0" i="0" u="none" strike="noStrike" cap="none" normalizeH="0" baseline="0" dirty="0" err="1">
                <a:ln>
                  <a:noFill/>
                </a:ln>
                <a:solidFill>
                  <a:schemeClr val="tx1"/>
                </a:solidFill>
                <a:effectLst/>
              </a:rPr>
              <a:t>Contenedor</a:t>
            </a:r>
            <a:r>
              <a:rPr kumimoji="0" lang="en-US" altLang="en-US" sz="1050" b="0" i="0" u="none" strike="noStrike" cap="none" normalizeH="0" baseline="0" dirty="0">
                <a:ln>
                  <a:noFill/>
                </a:ln>
                <a:solidFill>
                  <a:schemeClr val="tx1"/>
                </a:solidFill>
                <a:effectLst/>
              </a:rPr>
              <a:t> principal del </a:t>
            </a:r>
            <a:r>
              <a:rPr kumimoji="0" lang="en-US" altLang="en-US" sz="1050" b="0" i="0" u="none" strike="noStrike" cap="none" normalizeH="0" baseline="0" dirty="0" err="1">
                <a:ln>
                  <a:noFill/>
                </a:ln>
                <a:solidFill>
                  <a:schemeClr val="tx1"/>
                </a:solidFill>
                <a:effectLst/>
              </a:rPr>
              <a:t>documento</a:t>
            </a:r>
            <a:r>
              <a:rPr kumimoji="0" lang="en-US" altLang="en-US" sz="1050" b="0" i="0" u="none" strike="noStrike" cap="none" normalizeH="0" baseline="0" dirty="0">
                <a:ln>
                  <a:noFill/>
                </a:ln>
                <a:solidFill>
                  <a:schemeClr val="tx1"/>
                </a:solidFill>
                <a:effectLst/>
              </a:rPr>
              <a:t> HTML.</a:t>
            </a:r>
            <a:r>
              <a:rPr kumimoji="0" lang="en-US" altLang="en-US" sz="3600" b="0" i="0" u="none" strike="noStrike" cap="none" normalizeH="0" baseline="0" dirty="0">
                <a:ln>
                  <a:noFill/>
                </a:ln>
                <a:solidFill>
                  <a:schemeClr val="tx1"/>
                </a:solidFill>
                <a:effectLst/>
                <a:latin typeface="Arial" panose="020B0604020202020204" pitchFamily="34" charset="0"/>
              </a:rPr>
              <a:t> </a:t>
            </a:r>
            <a:endParaRPr kumimoji="0" lang="en-US" altLang="en-US" sz="3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Arial Unicode MS"/>
              </a:rPr>
              <a:t>&lt;head&gt;</a:t>
            </a:r>
            <a:r>
              <a:rPr kumimoji="0" lang="en-US" altLang="en-US" sz="1000" b="0" i="0" u="none" strike="noStrike" cap="none" normalizeH="0" baseline="0" dirty="0">
                <a:ln>
                  <a:noFill/>
                </a:ln>
                <a:solidFill>
                  <a:schemeClr val="tx1"/>
                </a:solidFill>
                <a:effectLst/>
              </a:rPr>
              <a:t>: </a:t>
            </a:r>
            <a:r>
              <a:rPr kumimoji="0" lang="en-US" altLang="en-US" sz="1050" b="0" i="0" u="none" strike="noStrike" cap="none" normalizeH="0" baseline="0" dirty="0" err="1">
                <a:ln>
                  <a:noFill/>
                </a:ln>
                <a:solidFill>
                  <a:schemeClr val="tx1"/>
                </a:solidFill>
                <a:effectLst/>
              </a:rPr>
              <a:t>Contiene</a:t>
            </a:r>
            <a:r>
              <a:rPr kumimoji="0" lang="en-US" altLang="en-US" sz="1050" b="0" i="0" u="none" strike="noStrike" cap="none" normalizeH="0" baseline="0" dirty="0">
                <a:ln>
                  <a:noFill/>
                </a:ln>
                <a:solidFill>
                  <a:schemeClr val="tx1"/>
                </a:solidFill>
                <a:effectLst/>
              </a:rPr>
              <a:t> </a:t>
            </a:r>
            <a:r>
              <a:rPr kumimoji="0" lang="en-US" altLang="en-US" sz="1050" b="0" i="0" u="none" strike="noStrike" cap="none" normalizeH="0" baseline="0" dirty="0" err="1">
                <a:ln>
                  <a:noFill/>
                </a:ln>
                <a:solidFill>
                  <a:schemeClr val="tx1"/>
                </a:solidFill>
                <a:effectLst/>
              </a:rPr>
              <a:t>metadatos</a:t>
            </a:r>
            <a:r>
              <a:rPr kumimoji="0" lang="en-US" altLang="en-US" sz="1050" b="0" i="0" u="none" strike="noStrike" cap="none" normalizeH="0" baseline="0" dirty="0">
                <a:ln>
                  <a:noFill/>
                </a:ln>
                <a:solidFill>
                  <a:schemeClr val="tx1"/>
                </a:solidFill>
                <a:effectLst/>
              </a:rPr>
              <a:t>, </a:t>
            </a:r>
            <a:r>
              <a:rPr kumimoji="0" lang="en-US" altLang="en-US" sz="1050" b="0" i="0" u="none" strike="noStrike" cap="none" normalizeH="0" baseline="0" dirty="0" err="1">
                <a:ln>
                  <a:noFill/>
                </a:ln>
                <a:solidFill>
                  <a:schemeClr val="tx1"/>
                </a:solidFill>
                <a:effectLst/>
              </a:rPr>
              <a:t>como</a:t>
            </a:r>
            <a:r>
              <a:rPr kumimoji="0" lang="en-US" altLang="en-US" sz="1050" b="0" i="0" u="none" strike="noStrike" cap="none" normalizeH="0" baseline="0" dirty="0">
                <a:ln>
                  <a:noFill/>
                </a:ln>
                <a:solidFill>
                  <a:schemeClr val="tx1"/>
                </a:solidFill>
                <a:effectLst/>
              </a:rPr>
              <a:t> </a:t>
            </a:r>
            <a:r>
              <a:rPr kumimoji="0" lang="en-US" altLang="en-US" sz="1050" b="0" i="0" u="none" strike="noStrike" cap="none" normalizeH="0" baseline="0" dirty="0" err="1">
                <a:ln>
                  <a:noFill/>
                </a:ln>
                <a:solidFill>
                  <a:schemeClr val="tx1"/>
                </a:solidFill>
                <a:effectLst/>
              </a:rPr>
              <a:t>el</a:t>
            </a:r>
            <a:r>
              <a:rPr kumimoji="0" lang="en-US" altLang="en-US" sz="1050" b="0" i="0" u="none" strike="noStrike" cap="none" normalizeH="0" baseline="0" dirty="0">
                <a:ln>
                  <a:noFill/>
                </a:ln>
                <a:solidFill>
                  <a:schemeClr val="tx1"/>
                </a:solidFill>
                <a:effectLst/>
              </a:rPr>
              <a:t> </a:t>
            </a:r>
            <a:r>
              <a:rPr kumimoji="0" lang="en-US" altLang="en-US" sz="1050" b="0" i="0" u="none" strike="noStrike" cap="none" normalizeH="0" baseline="0" dirty="0" err="1">
                <a:ln>
                  <a:noFill/>
                </a:ln>
                <a:solidFill>
                  <a:schemeClr val="tx1"/>
                </a:solidFill>
                <a:effectLst/>
              </a:rPr>
              <a:t>título</a:t>
            </a:r>
            <a:r>
              <a:rPr kumimoji="0" lang="en-US" altLang="en-US" sz="1050" b="0" i="0" u="none" strike="noStrike" cap="none" normalizeH="0" baseline="0" dirty="0">
                <a:ln>
                  <a:noFill/>
                </a:ln>
                <a:solidFill>
                  <a:schemeClr val="tx1"/>
                </a:solidFill>
                <a:effectLst/>
              </a:rPr>
              <a:t> de la </a:t>
            </a:r>
            <a:r>
              <a:rPr kumimoji="0" lang="en-US" altLang="en-US" sz="1050" b="0" i="0" u="none" strike="noStrike" cap="none" normalizeH="0" baseline="0" dirty="0" err="1">
                <a:ln>
                  <a:noFill/>
                </a:ln>
                <a:solidFill>
                  <a:schemeClr val="tx1"/>
                </a:solidFill>
                <a:effectLst/>
              </a:rPr>
              <a:t>página</a:t>
            </a:r>
            <a:r>
              <a:rPr kumimoji="0" lang="en-US" altLang="en-US" sz="1050" b="0" i="0" u="none" strike="noStrike" cap="none" normalizeH="0" baseline="0" dirty="0">
                <a:ln>
                  <a:noFill/>
                </a:ln>
                <a:solidFill>
                  <a:schemeClr val="tx1"/>
                </a:solidFill>
                <a:effectLst/>
              </a:rPr>
              <a:t> y la </a:t>
            </a:r>
            <a:r>
              <a:rPr kumimoji="0" lang="en-US" altLang="en-US" sz="1050" b="0" i="0" u="none" strike="noStrike" cap="none" normalizeH="0" baseline="0" dirty="0" err="1">
                <a:ln>
                  <a:noFill/>
                </a:ln>
                <a:solidFill>
                  <a:schemeClr val="tx1"/>
                </a:solidFill>
                <a:effectLst/>
              </a:rPr>
              <a:t>codificación</a:t>
            </a:r>
            <a:r>
              <a:rPr kumimoji="0" lang="en-US" altLang="en-US" sz="1050" b="0" i="0" u="none" strike="noStrike" cap="none" normalizeH="0" baseline="0" dirty="0">
                <a:ln>
                  <a:noFill/>
                </a:ln>
                <a:solidFill>
                  <a:schemeClr val="tx1"/>
                </a:solidFill>
                <a:effectLst/>
              </a:rPr>
              <a:t> de </a:t>
            </a:r>
            <a:r>
              <a:rPr kumimoji="0" lang="en-US" altLang="en-US" sz="1050" b="0" i="0" u="none" strike="noStrike" cap="none" normalizeH="0" baseline="0" dirty="0" err="1">
                <a:ln>
                  <a:noFill/>
                </a:ln>
                <a:solidFill>
                  <a:schemeClr val="tx1"/>
                </a:solidFill>
                <a:effectLst/>
              </a:rPr>
              <a:t>caracteres</a:t>
            </a:r>
            <a:r>
              <a:rPr kumimoji="0" lang="en-US" altLang="en-US" sz="1050" b="0" i="0" u="none" strike="noStrike" cap="none" normalizeH="0" baseline="0" dirty="0">
                <a:ln>
                  <a:noFill/>
                </a:ln>
                <a:solidFill>
                  <a:schemeClr val="tx1"/>
                </a:solidFill>
                <a:effectLst/>
              </a:rPr>
              <a:t>.</a:t>
            </a:r>
            <a:r>
              <a:rPr kumimoji="0" lang="en-US" altLang="en-US" sz="36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Arial Unicode MS"/>
              </a:rPr>
              <a:t>&lt;body&gt;</a:t>
            </a:r>
            <a:r>
              <a:rPr kumimoji="0" lang="en-US" altLang="en-US" sz="1000" b="0" i="0" u="none" strike="noStrike" cap="none" normalizeH="0" baseline="0" dirty="0">
                <a:ln>
                  <a:noFill/>
                </a:ln>
                <a:solidFill>
                  <a:schemeClr val="tx1"/>
                </a:solidFill>
                <a:effectLst/>
              </a:rPr>
              <a:t>: </a:t>
            </a:r>
            <a:r>
              <a:rPr kumimoji="0" lang="en-US" altLang="en-US" sz="1050" b="0" i="0" u="none" strike="noStrike" cap="none" normalizeH="0" baseline="0" dirty="0" err="1">
                <a:ln>
                  <a:noFill/>
                </a:ln>
                <a:solidFill>
                  <a:schemeClr val="tx1"/>
                </a:solidFill>
                <a:effectLst/>
              </a:rPr>
              <a:t>Contiene</a:t>
            </a:r>
            <a:r>
              <a:rPr kumimoji="0" lang="en-US" altLang="en-US" sz="1050" b="0" i="0" u="none" strike="noStrike" cap="none" normalizeH="0" baseline="0" dirty="0">
                <a:ln>
                  <a:noFill/>
                </a:ln>
                <a:solidFill>
                  <a:schemeClr val="tx1"/>
                </a:solidFill>
                <a:effectLst/>
              </a:rPr>
              <a:t> </a:t>
            </a:r>
            <a:r>
              <a:rPr kumimoji="0" lang="en-US" altLang="en-US" sz="1050" b="0" i="0" u="none" strike="noStrike" cap="none" normalizeH="0" baseline="0" dirty="0" err="1">
                <a:ln>
                  <a:noFill/>
                </a:ln>
                <a:solidFill>
                  <a:schemeClr val="tx1"/>
                </a:solidFill>
                <a:effectLst/>
              </a:rPr>
              <a:t>el</a:t>
            </a:r>
            <a:r>
              <a:rPr kumimoji="0" lang="en-US" altLang="en-US" sz="1050" b="0" i="0" u="none" strike="noStrike" cap="none" normalizeH="0" baseline="0" dirty="0">
                <a:ln>
                  <a:noFill/>
                </a:ln>
                <a:solidFill>
                  <a:schemeClr val="tx1"/>
                </a:solidFill>
                <a:effectLst/>
              </a:rPr>
              <a:t> </a:t>
            </a:r>
            <a:r>
              <a:rPr kumimoji="0" lang="en-US" altLang="en-US" sz="1050" b="0" i="0" u="none" strike="noStrike" cap="none" normalizeH="0" baseline="0" dirty="0" err="1">
                <a:ln>
                  <a:noFill/>
                </a:ln>
                <a:solidFill>
                  <a:schemeClr val="tx1"/>
                </a:solidFill>
                <a:effectLst/>
              </a:rPr>
              <a:t>contenido</a:t>
            </a:r>
            <a:r>
              <a:rPr kumimoji="0" lang="en-US" altLang="en-US" sz="1050" b="0" i="0" u="none" strike="noStrike" cap="none" normalizeH="0" baseline="0" dirty="0">
                <a:ln>
                  <a:noFill/>
                </a:ln>
                <a:solidFill>
                  <a:schemeClr val="tx1"/>
                </a:solidFill>
                <a:effectLst/>
              </a:rPr>
              <a:t> visible de la </a:t>
            </a:r>
            <a:r>
              <a:rPr kumimoji="0" lang="en-US" altLang="en-US" sz="1050" b="0" i="0" u="none" strike="noStrike" cap="none" normalizeH="0" baseline="0" dirty="0" err="1">
                <a:ln>
                  <a:noFill/>
                </a:ln>
                <a:solidFill>
                  <a:schemeClr val="tx1"/>
                </a:solidFill>
                <a:effectLst/>
              </a:rPr>
              <a:t>página</a:t>
            </a:r>
            <a:r>
              <a:rPr kumimoji="0" lang="en-US" altLang="en-US" sz="1050" b="0" i="0" u="none" strike="noStrike" cap="none" normalizeH="0" baseline="0" dirty="0">
                <a:ln>
                  <a:noFill/>
                </a:ln>
                <a:solidFill>
                  <a:schemeClr val="tx1"/>
                </a:solidFill>
                <a:effectLst/>
              </a:rPr>
              <a:t>.</a:t>
            </a:r>
            <a:r>
              <a:rPr kumimoji="0" lang="en-US" altLang="en-US" sz="3200" b="0" i="0" u="none" strike="noStrike" cap="none" normalizeH="0" baseline="0" dirty="0">
                <a:ln>
                  <a:noFill/>
                </a:ln>
                <a:solidFill>
                  <a:schemeClr val="tx1"/>
                </a:solidFill>
                <a:effectLst/>
                <a:latin typeface="Arial" panose="020B0604020202020204" pitchFamily="34" charset="0"/>
              </a:rPr>
              <a:t>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D2FD5-4C65-FDE0-782A-28B49F021F79}"/>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FC37B5-88ED-35E5-89C5-341827D641B3}"/>
              </a:ext>
            </a:extLst>
          </p:cNvPr>
          <p:cNvSpPr>
            <a:spLocks noGrp="1" noChangeArrowheads="1"/>
          </p:cNvSpPr>
          <p:nvPr>
            <p:ph/>
          </p:nvPr>
        </p:nvSpPr>
        <p:spPr bwMode="auto">
          <a:xfrm>
            <a:off x="191860" y="1455792"/>
            <a:ext cx="4380140" cy="22313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sz="1800" b="1" u="sng" dirty="0" err="1"/>
              <a:t>Etiquetas</a:t>
            </a:r>
            <a:r>
              <a:rPr lang="en-US" sz="1800" b="1" u="sng" dirty="0"/>
              <a:t> </a:t>
            </a:r>
            <a:r>
              <a:rPr lang="en-US" sz="1800" b="1" u="sng" dirty="0" err="1"/>
              <a:t>Comunes</a:t>
            </a:r>
            <a:r>
              <a:rPr lang="en-US" sz="1800" b="1" u="sng" dirty="0"/>
              <a:t> de HTML</a:t>
            </a:r>
            <a:endParaRPr kumimoji="0" lang="en-US" altLang="en-US" sz="1800" b="1" i="0" u="sng"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err="1">
                <a:ln>
                  <a:noFill/>
                </a:ln>
                <a:solidFill>
                  <a:schemeClr val="tx1"/>
                </a:solidFill>
                <a:effectLst/>
                <a:latin typeface="Arial" panose="020B0604020202020204" pitchFamily="34" charset="0"/>
              </a:rPr>
              <a:t>Encabezados</a:t>
            </a:r>
            <a:r>
              <a:rPr kumimoji="0" lang="en-US" altLang="en-US" sz="1400" b="1"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(&lt;h1&gt; a &lt;h6&gt;): </a:t>
            </a:r>
            <a:r>
              <a:rPr kumimoji="0" lang="en-US" altLang="en-US" sz="1100" b="0" i="0" u="none" strike="noStrike" cap="none" normalizeH="0" baseline="0" dirty="0">
                <a:ln>
                  <a:noFill/>
                </a:ln>
                <a:solidFill>
                  <a:schemeClr val="tx1"/>
                </a:solidFill>
                <a:effectLst/>
                <a:latin typeface="Arial" panose="020B0604020202020204" pitchFamily="34" charset="0"/>
              </a:rPr>
              <a:t>Se </a:t>
            </a:r>
            <a:r>
              <a:rPr kumimoji="0" lang="en-US" altLang="en-US" sz="1100" b="0" i="0" u="none" strike="noStrike" cap="none" normalizeH="0" baseline="0" dirty="0" err="1">
                <a:ln>
                  <a:noFill/>
                </a:ln>
                <a:solidFill>
                  <a:schemeClr val="tx1"/>
                </a:solidFill>
                <a:effectLst/>
                <a:latin typeface="Arial" panose="020B0604020202020204" pitchFamily="34" charset="0"/>
              </a:rPr>
              <a:t>usan</a:t>
            </a:r>
            <a:r>
              <a:rPr kumimoji="0" lang="en-US" altLang="en-US" sz="1100" b="0" i="0" u="none" strike="noStrike" cap="none" normalizeH="0" baseline="0" dirty="0">
                <a:ln>
                  <a:noFill/>
                </a:ln>
                <a:solidFill>
                  <a:schemeClr val="tx1"/>
                </a:solidFill>
                <a:effectLst/>
                <a:latin typeface="Arial" panose="020B0604020202020204" pitchFamily="34" charset="0"/>
              </a:rPr>
              <a:t> para </a:t>
            </a:r>
            <a:r>
              <a:rPr kumimoji="0" lang="en-US" altLang="en-US" sz="1100" b="0" i="0" u="none" strike="noStrike" cap="none" normalizeH="0" baseline="0" dirty="0" err="1">
                <a:ln>
                  <a:noFill/>
                </a:ln>
                <a:solidFill>
                  <a:schemeClr val="tx1"/>
                </a:solidFill>
                <a:effectLst/>
                <a:latin typeface="Arial" panose="020B0604020202020204" pitchFamily="34" charset="0"/>
              </a:rPr>
              <a:t>crear</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err="1">
                <a:ln>
                  <a:noFill/>
                </a:ln>
                <a:solidFill>
                  <a:schemeClr val="tx1"/>
                </a:solidFill>
                <a:effectLst/>
                <a:latin typeface="Arial" panose="020B0604020202020204" pitchFamily="34" charset="0"/>
              </a:rPr>
              <a:t>títulos</a:t>
            </a:r>
            <a:r>
              <a:rPr kumimoji="0" lang="en-US" altLang="en-US" sz="1100" b="0" i="0" u="none" strike="noStrike" cap="none" normalizeH="0" baseline="0" dirty="0">
                <a:ln>
                  <a:noFill/>
                </a:ln>
                <a:solidFill>
                  <a:schemeClr val="tx1"/>
                </a:solidFill>
                <a:effectLst/>
                <a:latin typeface="Arial" panose="020B0604020202020204" pitchFamily="34" charset="0"/>
              </a:rPr>
              <a:t>. </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err="1">
                <a:ln>
                  <a:noFill/>
                </a:ln>
                <a:solidFill>
                  <a:schemeClr val="tx1"/>
                </a:solidFill>
                <a:effectLst/>
                <a:latin typeface="Arial" panose="020B0604020202020204" pitchFamily="34" charset="0"/>
              </a:rPr>
              <a:t>Párrafos</a:t>
            </a:r>
            <a:r>
              <a:rPr kumimoji="0" lang="en-US" altLang="en-US" sz="1400" b="1"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(&lt;p&gt;): </a:t>
            </a:r>
            <a:r>
              <a:rPr kumimoji="0" lang="en-US" altLang="en-US" sz="1200" b="0" i="0" u="none" strike="noStrike" cap="none" normalizeH="0" baseline="0" dirty="0">
                <a:ln>
                  <a:noFill/>
                </a:ln>
                <a:solidFill>
                  <a:schemeClr val="tx1"/>
                </a:solidFill>
                <a:effectLst/>
                <a:latin typeface="Arial" panose="020B0604020202020204" pitchFamily="34" charset="0"/>
              </a:rPr>
              <a:t>Define un </a:t>
            </a:r>
            <a:r>
              <a:rPr kumimoji="0" lang="en-US" altLang="en-US" sz="1200" b="0" i="0" u="none" strike="noStrike" cap="none" normalizeH="0" baseline="0" dirty="0" err="1">
                <a:ln>
                  <a:noFill/>
                </a:ln>
                <a:solidFill>
                  <a:schemeClr val="tx1"/>
                </a:solidFill>
                <a:effectLst/>
                <a:latin typeface="Arial" panose="020B0604020202020204" pitchFamily="34" charset="0"/>
              </a:rPr>
              <a:t>párrafo</a:t>
            </a:r>
            <a:r>
              <a:rPr kumimoji="0" lang="en-US" altLang="en-US" sz="1200" b="0" i="0" u="none" strike="noStrike" cap="none" normalizeH="0" baseline="0" dirty="0">
                <a:ln>
                  <a:noFill/>
                </a:ln>
                <a:solidFill>
                  <a:schemeClr val="tx1"/>
                </a:solidFill>
                <a:effectLst/>
                <a:latin typeface="Arial" panose="020B0604020202020204" pitchFamily="34" charset="0"/>
              </a:rPr>
              <a:t> de </a:t>
            </a:r>
            <a:r>
              <a:rPr kumimoji="0" lang="en-US" altLang="en-US" sz="1200" b="0" i="0" u="none" strike="noStrike" cap="none" normalizeH="0" baseline="0" dirty="0" err="1">
                <a:ln>
                  <a:noFill/>
                </a:ln>
                <a:solidFill>
                  <a:schemeClr val="tx1"/>
                </a:solidFill>
                <a:effectLst/>
                <a:latin typeface="Arial" panose="020B0604020202020204" pitchFamily="34" charset="0"/>
              </a:rPr>
              <a:t>texto</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rPr>
              <a:t>Enlaces</a:t>
            </a:r>
            <a:r>
              <a:rPr kumimoji="0" lang="en-US" altLang="en-US" sz="1400" b="0" i="0" u="none" strike="noStrike" cap="none" normalizeH="0" baseline="0" dirty="0">
                <a:ln>
                  <a:noFill/>
                </a:ln>
                <a:solidFill>
                  <a:schemeClr val="tx1"/>
                </a:solidFill>
                <a:effectLst/>
                <a:latin typeface="Arial" panose="020B0604020202020204" pitchFamily="34" charset="0"/>
              </a:rPr>
              <a:t> (&lt;a&gt;): </a:t>
            </a:r>
            <a:r>
              <a:rPr kumimoji="0" lang="en-US" altLang="en-US" sz="1100" b="0" i="0" u="none" strike="noStrike" cap="none" normalizeH="0" baseline="0" dirty="0">
                <a:ln>
                  <a:noFill/>
                </a:ln>
                <a:solidFill>
                  <a:schemeClr val="tx1"/>
                </a:solidFill>
                <a:effectLst/>
                <a:latin typeface="Arial" panose="020B0604020202020204" pitchFamily="34" charset="0"/>
              </a:rPr>
              <a:t>Se </a:t>
            </a:r>
            <a:r>
              <a:rPr kumimoji="0" lang="en-US" altLang="en-US" sz="1100" b="0" i="0" u="none" strike="noStrike" cap="none" normalizeH="0" baseline="0" dirty="0" err="1">
                <a:ln>
                  <a:noFill/>
                </a:ln>
                <a:solidFill>
                  <a:schemeClr val="tx1"/>
                </a:solidFill>
                <a:effectLst/>
                <a:latin typeface="Arial" panose="020B0604020202020204" pitchFamily="34" charset="0"/>
              </a:rPr>
              <a:t>usa</a:t>
            </a:r>
            <a:r>
              <a:rPr kumimoji="0" lang="en-US" altLang="en-US" sz="1100" b="0" i="0" u="none" strike="noStrike" cap="none" normalizeH="0" baseline="0" dirty="0">
                <a:ln>
                  <a:noFill/>
                </a:ln>
                <a:solidFill>
                  <a:schemeClr val="tx1"/>
                </a:solidFill>
                <a:effectLst/>
                <a:latin typeface="Arial" panose="020B0604020202020204" pitchFamily="34" charset="0"/>
              </a:rPr>
              <a:t> para </a:t>
            </a:r>
            <a:r>
              <a:rPr kumimoji="0" lang="en-US" altLang="en-US" sz="1100" b="0" i="0" u="none" strike="noStrike" cap="none" normalizeH="0" baseline="0" dirty="0" err="1">
                <a:ln>
                  <a:noFill/>
                </a:ln>
                <a:solidFill>
                  <a:schemeClr val="tx1"/>
                </a:solidFill>
                <a:effectLst/>
                <a:latin typeface="Arial" panose="020B0604020202020204" pitchFamily="34" charset="0"/>
              </a:rPr>
              <a:t>crear</a:t>
            </a:r>
            <a:r>
              <a:rPr kumimoji="0" lang="en-US" altLang="en-US" sz="1100" b="0" i="0" u="none" strike="noStrike" cap="none" normalizeH="0" baseline="0" dirty="0">
                <a:ln>
                  <a:noFill/>
                </a:ln>
                <a:solidFill>
                  <a:schemeClr val="tx1"/>
                </a:solidFill>
                <a:effectLst/>
                <a:latin typeface="Arial" panose="020B0604020202020204" pitchFamily="34" charset="0"/>
              </a:rPr>
              <a:t> enlaces. </a:t>
            </a:r>
            <a:r>
              <a:rPr kumimoji="0" lang="en-US" altLang="en-US" sz="1100" b="0" i="0" u="none" strike="noStrike" cap="none" normalizeH="0" baseline="0" dirty="0" err="1">
                <a:ln>
                  <a:noFill/>
                </a:ln>
                <a:solidFill>
                  <a:schemeClr val="tx1"/>
                </a:solidFill>
                <a:effectLst/>
                <a:latin typeface="Arial" panose="020B0604020202020204" pitchFamily="34" charset="0"/>
              </a:rPr>
              <a:t>Atributo</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err="1">
                <a:ln>
                  <a:noFill/>
                </a:ln>
                <a:solidFill>
                  <a:schemeClr val="tx1"/>
                </a:solidFill>
                <a:effectLst/>
                <a:latin typeface="Arial" panose="020B0604020202020204" pitchFamily="34" charset="0"/>
              </a:rPr>
              <a:t>href</a:t>
            </a:r>
            <a:r>
              <a:rPr kumimoji="0" lang="en-US" altLang="en-US" sz="1100" b="0" i="0" u="none" strike="noStrike" cap="none" normalizeH="0" baseline="0" dirty="0">
                <a:ln>
                  <a:noFill/>
                </a:ln>
                <a:solidFill>
                  <a:schemeClr val="tx1"/>
                </a:solidFill>
                <a:effectLst/>
                <a:latin typeface="Arial" panose="020B0604020202020204" pitchFamily="34" charset="0"/>
              </a:rPr>
              <a:t> define la URL de </a:t>
            </a:r>
            <a:r>
              <a:rPr kumimoji="0" lang="en-US" altLang="en-US" sz="1100" b="0" i="0" u="none" strike="noStrike" cap="none" normalizeH="0" baseline="0" dirty="0" err="1">
                <a:ln>
                  <a:noFill/>
                </a:ln>
                <a:solidFill>
                  <a:schemeClr val="tx1"/>
                </a:solidFill>
                <a:effectLst/>
                <a:latin typeface="Arial" panose="020B0604020202020204" pitchFamily="34" charset="0"/>
              </a:rPr>
              <a:t>destino</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err="1">
                <a:ln>
                  <a:noFill/>
                </a:ln>
                <a:solidFill>
                  <a:schemeClr val="tx1"/>
                </a:solidFill>
                <a:effectLst/>
                <a:latin typeface="Arial" panose="020B0604020202020204" pitchFamily="34" charset="0"/>
              </a:rPr>
              <a:t>Imágenes</a:t>
            </a:r>
            <a:r>
              <a:rPr kumimoji="0" lang="en-US" altLang="en-US" sz="1400" b="0" i="0" u="none" strike="noStrike" cap="none" normalizeH="0" baseline="0" dirty="0">
                <a:ln>
                  <a:noFill/>
                </a:ln>
                <a:solidFill>
                  <a:schemeClr val="tx1"/>
                </a:solidFill>
                <a:effectLst/>
                <a:latin typeface="Arial" panose="020B0604020202020204" pitchFamily="34" charset="0"/>
              </a:rPr>
              <a:t> (&lt;</a:t>
            </a:r>
            <a:r>
              <a:rPr kumimoji="0" lang="en-US" altLang="en-US" sz="1400" b="0" i="0" u="none" strike="noStrike" cap="none" normalizeH="0" baseline="0" dirty="0" err="1">
                <a:ln>
                  <a:noFill/>
                </a:ln>
                <a:solidFill>
                  <a:schemeClr val="tx1"/>
                </a:solidFill>
                <a:effectLst/>
                <a:latin typeface="Arial" panose="020B0604020202020204" pitchFamily="34" charset="0"/>
              </a:rPr>
              <a:t>img</a:t>
            </a:r>
            <a:r>
              <a:rPr kumimoji="0" lang="en-US" altLang="en-US" sz="1400" b="0" i="0" u="none" strike="noStrike" cap="none" normalizeH="0" baseline="0" dirty="0">
                <a:ln>
                  <a:noFill/>
                </a:ln>
                <a:solidFill>
                  <a:schemeClr val="tx1"/>
                </a:solidFill>
                <a:effectLst/>
                <a:latin typeface="Arial" panose="020B0604020202020204" pitchFamily="34" charset="0"/>
              </a:rPr>
              <a:t>&gt;): </a:t>
            </a:r>
            <a:r>
              <a:rPr kumimoji="0" lang="en-US" altLang="en-US" sz="1100" b="0" i="0" u="none" strike="noStrike" cap="none" normalizeH="0" baseline="0" dirty="0">
                <a:ln>
                  <a:noFill/>
                </a:ln>
                <a:solidFill>
                  <a:schemeClr val="tx1"/>
                </a:solidFill>
                <a:effectLst/>
                <a:latin typeface="Arial" panose="020B0604020202020204" pitchFamily="34" charset="0"/>
              </a:rPr>
              <a:t>Se </a:t>
            </a:r>
            <a:r>
              <a:rPr kumimoji="0" lang="en-US" altLang="en-US" sz="1100" b="0" i="0" u="none" strike="noStrike" cap="none" normalizeH="0" baseline="0" dirty="0" err="1">
                <a:ln>
                  <a:noFill/>
                </a:ln>
                <a:solidFill>
                  <a:schemeClr val="tx1"/>
                </a:solidFill>
                <a:effectLst/>
                <a:latin typeface="Arial" panose="020B0604020202020204" pitchFamily="34" charset="0"/>
              </a:rPr>
              <a:t>utiliza</a:t>
            </a:r>
            <a:r>
              <a:rPr kumimoji="0" lang="en-US" altLang="en-US" sz="1100" b="0" i="0" u="none" strike="noStrike" cap="none" normalizeH="0" baseline="0" dirty="0">
                <a:ln>
                  <a:noFill/>
                </a:ln>
                <a:solidFill>
                  <a:schemeClr val="tx1"/>
                </a:solidFill>
                <a:effectLst/>
                <a:latin typeface="Arial" panose="020B0604020202020204" pitchFamily="34" charset="0"/>
              </a:rPr>
              <a:t> para </a:t>
            </a:r>
            <a:r>
              <a:rPr kumimoji="0" lang="en-US" altLang="en-US" sz="1100" b="0" i="0" u="none" strike="noStrike" cap="none" normalizeH="0" baseline="0" dirty="0" err="1">
                <a:ln>
                  <a:noFill/>
                </a:ln>
                <a:solidFill>
                  <a:schemeClr val="tx1"/>
                </a:solidFill>
                <a:effectLst/>
                <a:latin typeface="Arial" panose="020B0604020202020204" pitchFamily="34" charset="0"/>
              </a:rPr>
              <a:t>insertar</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err="1">
                <a:ln>
                  <a:noFill/>
                </a:ln>
                <a:solidFill>
                  <a:schemeClr val="tx1"/>
                </a:solidFill>
                <a:effectLst/>
                <a:latin typeface="Arial" panose="020B0604020202020204" pitchFamily="34" charset="0"/>
              </a:rPr>
              <a:t>imágenes</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err="1">
                <a:ln>
                  <a:noFill/>
                </a:ln>
                <a:solidFill>
                  <a:schemeClr val="tx1"/>
                </a:solidFill>
                <a:effectLst/>
                <a:latin typeface="Arial" panose="020B0604020202020204" pitchFamily="34" charset="0"/>
              </a:rPr>
              <a:t>Atributo</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err="1">
                <a:ln>
                  <a:noFill/>
                </a:ln>
                <a:solidFill>
                  <a:schemeClr val="tx1"/>
                </a:solidFill>
                <a:effectLst/>
                <a:latin typeface="Arial" panose="020B0604020202020204" pitchFamily="34" charset="0"/>
              </a:rPr>
              <a:t>src</a:t>
            </a:r>
            <a:r>
              <a:rPr kumimoji="0" lang="en-US" altLang="en-US" sz="1100" b="0" i="0" u="none" strike="noStrike" cap="none" normalizeH="0" baseline="0" dirty="0">
                <a:ln>
                  <a:noFill/>
                </a:ln>
                <a:solidFill>
                  <a:schemeClr val="tx1"/>
                </a:solidFill>
                <a:effectLst/>
                <a:latin typeface="Arial" panose="020B0604020202020204" pitchFamily="34" charset="0"/>
              </a:rPr>
              <a:t> define la </a:t>
            </a:r>
            <a:r>
              <a:rPr kumimoji="0" lang="en-US" altLang="en-US" sz="1100" b="0" i="0" u="none" strike="noStrike" cap="none" normalizeH="0" baseline="0" dirty="0" err="1">
                <a:ln>
                  <a:noFill/>
                </a:ln>
                <a:solidFill>
                  <a:schemeClr val="tx1"/>
                </a:solidFill>
                <a:effectLst/>
                <a:latin typeface="Arial" panose="020B0604020202020204" pitchFamily="34" charset="0"/>
              </a:rPr>
              <a:t>ruta</a:t>
            </a:r>
            <a:r>
              <a:rPr kumimoji="0" lang="en-US" altLang="en-US" sz="1100" b="0" i="0" u="none" strike="noStrike" cap="none" normalizeH="0" baseline="0" dirty="0">
                <a:ln>
                  <a:noFill/>
                </a:ln>
                <a:solidFill>
                  <a:schemeClr val="tx1"/>
                </a:solidFill>
                <a:effectLst/>
                <a:latin typeface="Arial" panose="020B0604020202020204" pitchFamily="34" charset="0"/>
              </a:rPr>
              <a:t> de la imagen. </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err="1">
                <a:ln>
                  <a:noFill/>
                </a:ln>
                <a:solidFill>
                  <a:schemeClr val="tx1"/>
                </a:solidFill>
                <a:effectLst/>
                <a:latin typeface="Arial" panose="020B0604020202020204" pitchFamily="34" charset="0"/>
              </a:rPr>
              <a:t>Listas</a:t>
            </a:r>
            <a:r>
              <a:rPr kumimoji="0" lang="en-US" altLang="en-US" sz="1400" b="0" i="0" u="none" strike="noStrike" cap="none" normalizeH="0" baseline="0" dirty="0">
                <a:ln>
                  <a:noFill/>
                </a:ln>
                <a:solidFill>
                  <a:schemeClr val="tx1"/>
                </a:solidFill>
                <a:effectLst/>
                <a:latin typeface="Arial" panose="020B0604020202020204" pitchFamily="34" charset="0"/>
              </a:rPr>
              <a:t> (&lt;</a:t>
            </a:r>
            <a:r>
              <a:rPr kumimoji="0" lang="en-US" altLang="en-US" sz="1400" b="0" i="0" u="none" strike="noStrike" cap="none" normalizeH="0" baseline="0" dirty="0" err="1">
                <a:ln>
                  <a:noFill/>
                </a:ln>
                <a:solidFill>
                  <a:schemeClr val="tx1"/>
                </a:solidFill>
                <a:effectLst/>
                <a:latin typeface="Arial" panose="020B0604020202020204" pitchFamily="34" charset="0"/>
              </a:rPr>
              <a:t>ul</a:t>
            </a:r>
            <a:r>
              <a:rPr kumimoji="0" lang="en-US" altLang="en-US" sz="1400" b="0" i="0" u="none" strike="noStrike" cap="none" normalizeH="0" baseline="0" dirty="0">
                <a:ln>
                  <a:noFill/>
                </a:ln>
                <a:solidFill>
                  <a:schemeClr val="tx1"/>
                </a:solidFill>
                <a:effectLst/>
                <a:latin typeface="Arial" panose="020B0604020202020204" pitchFamily="34" charset="0"/>
              </a:rPr>
              <a:t>&gt;, &lt;</a:t>
            </a:r>
            <a:r>
              <a:rPr kumimoji="0" lang="en-US" altLang="en-US" sz="1400" b="0" i="0" u="none" strike="noStrike" cap="none" normalizeH="0" baseline="0" dirty="0" err="1">
                <a:ln>
                  <a:noFill/>
                </a:ln>
                <a:solidFill>
                  <a:schemeClr val="tx1"/>
                </a:solidFill>
                <a:effectLst/>
                <a:latin typeface="Arial" panose="020B0604020202020204" pitchFamily="34" charset="0"/>
              </a:rPr>
              <a:t>ol</a:t>
            </a:r>
            <a:r>
              <a:rPr kumimoji="0" lang="en-US" altLang="en-US" sz="1400" b="0" i="0" u="none" strike="noStrike" cap="none" normalizeH="0" baseline="0" dirty="0">
                <a:ln>
                  <a:noFill/>
                </a:ln>
                <a:solidFill>
                  <a:schemeClr val="tx1"/>
                </a:solidFill>
                <a:effectLst/>
                <a:latin typeface="Arial" panose="020B0604020202020204" pitchFamily="34" charset="0"/>
              </a:rPr>
              <a:t>&gt;, &lt;li&gt;): </a:t>
            </a:r>
            <a:r>
              <a:rPr kumimoji="0" lang="en-US" altLang="en-US" sz="1100" b="0" i="0" u="none" strike="noStrike" cap="none" normalizeH="0" baseline="0" dirty="0">
                <a:ln>
                  <a:noFill/>
                </a:ln>
                <a:solidFill>
                  <a:schemeClr val="tx1"/>
                </a:solidFill>
                <a:effectLst/>
                <a:latin typeface="Arial" panose="020B0604020202020204" pitchFamily="34" charset="0"/>
              </a:rPr>
              <a:t>Para </a:t>
            </a:r>
            <a:r>
              <a:rPr kumimoji="0" lang="en-US" altLang="en-US" sz="1100" b="0" i="0" u="none" strike="noStrike" cap="none" normalizeH="0" baseline="0" dirty="0" err="1">
                <a:ln>
                  <a:noFill/>
                </a:ln>
                <a:solidFill>
                  <a:schemeClr val="tx1"/>
                </a:solidFill>
                <a:effectLst/>
                <a:latin typeface="Arial" panose="020B0604020202020204" pitchFamily="34" charset="0"/>
              </a:rPr>
              <a:t>listas</a:t>
            </a:r>
            <a:r>
              <a:rPr kumimoji="0" lang="en-US" altLang="en-US" sz="1100" b="0" i="0" u="none" strike="noStrike" cap="none" normalizeH="0" baseline="0" dirty="0">
                <a:ln>
                  <a:noFill/>
                </a:ln>
                <a:solidFill>
                  <a:schemeClr val="tx1"/>
                </a:solidFill>
                <a:effectLst/>
                <a:latin typeface="Arial" panose="020B0604020202020204" pitchFamily="34" charset="0"/>
              </a:rPr>
              <a:t> no </a:t>
            </a:r>
            <a:r>
              <a:rPr kumimoji="0" lang="en-US" altLang="en-US" sz="1100" b="0" i="0" u="none" strike="noStrike" cap="none" normalizeH="0" baseline="0" dirty="0" err="1">
                <a:ln>
                  <a:noFill/>
                </a:ln>
                <a:solidFill>
                  <a:schemeClr val="tx1"/>
                </a:solidFill>
                <a:effectLst/>
                <a:latin typeface="Arial" panose="020B0604020202020204" pitchFamily="34" charset="0"/>
              </a:rPr>
              <a:t>ordenadas</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err="1">
                <a:ln>
                  <a:noFill/>
                </a:ln>
                <a:solidFill>
                  <a:schemeClr val="tx1"/>
                </a:solidFill>
                <a:effectLst/>
                <a:latin typeface="Arial" panose="020B0604020202020204" pitchFamily="34" charset="0"/>
              </a:rPr>
              <a:t>ul</a:t>
            </a:r>
            <a:r>
              <a:rPr kumimoji="0" lang="en-US" altLang="en-US" sz="1100" b="0" i="0" u="none" strike="noStrike" cap="none" normalizeH="0" baseline="0" dirty="0">
                <a:ln>
                  <a:noFill/>
                </a:ln>
                <a:solidFill>
                  <a:schemeClr val="tx1"/>
                </a:solidFill>
                <a:effectLst/>
                <a:latin typeface="Arial" panose="020B0604020202020204" pitchFamily="34" charset="0"/>
              </a:rPr>
              <a:t>) y </a:t>
            </a:r>
            <a:r>
              <a:rPr kumimoji="0" lang="en-US" altLang="en-US" sz="1100" b="0" i="0" u="none" strike="noStrike" cap="none" normalizeH="0" baseline="0" dirty="0" err="1">
                <a:ln>
                  <a:noFill/>
                </a:ln>
                <a:solidFill>
                  <a:schemeClr val="tx1"/>
                </a:solidFill>
                <a:effectLst/>
                <a:latin typeface="Arial" panose="020B0604020202020204" pitchFamily="34" charset="0"/>
              </a:rPr>
              <a:t>ordenadas</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err="1">
                <a:ln>
                  <a:noFill/>
                </a:ln>
                <a:solidFill>
                  <a:schemeClr val="tx1"/>
                </a:solidFill>
                <a:effectLst/>
                <a:latin typeface="Arial" panose="020B0604020202020204" pitchFamily="34" charset="0"/>
              </a:rPr>
              <a:t>ol</a:t>
            </a:r>
            <a:r>
              <a:rPr kumimoji="0" lang="en-US" altLang="en-US" sz="1100" b="0"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pic>
        <p:nvPicPr>
          <p:cNvPr id="4" name="Picture 3" descr="A grey rectangular object with black text&#10;&#10;AI-generated content may be incorrect.">
            <a:extLst>
              <a:ext uri="{FF2B5EF4-FFF2-40B4-BE49-F238E27FC236}">
                <a16:creationId xmlns:a16="http://schemas.microsoft.com/office/drawing/2014/main" id="{A9E52C3C-6567-7CAC-C079-A7DF60D27AF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709886" y="0"/>
            <a:ext cx="4184383" cy="5143500"/>
          </a:xfrm>
          <a:prstGeom prst="rect">
            <a:avLst/>
          </a:prstGeom>
        </p:spPr>
      </p:pic>
    </p:spTree>
    <p:extLst>
      <p:ext uri="{BB962C8B-B14F-4D97-AF65-F5344CB8AC3E}">
        <p14:creationId xmlns:p14="http://schemas.microsoft.com/office/powerpoint/2010/main" val="31483423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E0AA20D-E159-F389-8ED2-F990F6024149}"/>
              </a:ext>
            </a:extLst>
          </p:cNvPr>
          <p:cNvSpPr>
            <a:spLocks noGrp="1"/>
          </p:cNvSpPr>
          <p:nvPr>
            <p:ph/>
          </p:nvPr>
        </p:nvSpPr>
        <p:spPr>
          <a:xfrm>
            <a:off x="1248228" y="1203480"/>
            <a:ext cx="5036457" cy="2982960"/>
          </a:xfrm>
        </p:spPr>
        <p:txBody>
          <a:bodyPr/>
          <a:lstStyle/>
          <a:p>
            <a:r>
              <a:rPr lang="es-GT" dirty="0"/>
              <a:t>Formularios en HTML</a:t>
            </a:r>
          </a:p>
          <a:p>
            <a:endParaRPr lang="es-GT" sz="1200" dirty="0"/>
          </a:p>
          <a:p>
            <a:pPr marL="0" indent="0">
              <a:buNone/>
            </a:pPr>
            <a:r>
              <a:rPr lang="es-GT" sz="1200" dirty="0"/>
              <a:t>Estos permiten recopilar datos de los usuarios.</a:t>
            </a:r>
          </a:p>
          <a:p>
            <a:pPr marL="0" indent="0">
              <a:buNone/>
            </a:pPr>
            <a:r>
              <a:rPr lang="es-GT" sz="1200" dirty="0"/>
              <a:t>Campo de texto: &lt;input type="text"&gt;</a:t>
            </a:r>
          </a:p>
          <a:p>
            <a:pPr marL="0" indent="0">
              <a:buNone/>
            </a:pPr>
            <a:r>
              <a:rPr lang="es-GT" sz="1200" dirty="0"/>
              <a:t>Botón de envío: &lt;input type="submit"&gt;</a:t>
            </a:r>
          </a:p>
        </p:txBody>
      </p:sp>
      <p:pic>
        <p:nvPicPr>
          <p:cNvPr id="6" name="Picture 5" descr="A blue form with white text&#10;&#10;AI-generated content may be incorrect.">
            <a:extLst>
              <a:ext uri="{FF2B5EF4-FFF2-40B4-BE49-F238E27FC236}">
                <a16:creationId xmlns:a16="http://schemas.microsoft.com/office/drawing/2014/main" id="{713A8455-B5EB-E552-BC65-27D26B35225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5498" t="7563" r="24495" b="9386"/>
          <a:stretch/>
        </p:blipFill>
        <p:spPr>
          <a:xfrm>
            <a:off x="5370285" y="754742"/>
            <a:ext cx="3214915" cy="3556001"/>
          </a:xfrm>
          <a:prstGeom prst="rect">
            <a:avLst/>
          </a:prstGeom>
        </p:spPr>
      </p:pic>
      <p:sp>
        <p:nvSpPr>
          <p:cNvPr id="7" name="TextBox 6">
            <a:extLst>
              <a:ext uri="{FF2B5EF4-FFF2-40B4-BE49-F238E27FC236}">
                <a16:creationId xmlns:a16="http://schemas.microsoft.com/office/drawing/2014/main" id="{C92522E7-45A3-449C-ECBA-5EB39B0C22D4}"/>
              </a:ext>
            </a:extLst>
          </p:cNvPr>
          <p:cNvSpPr txBox="1"/>
          <p:nvPr/>
        </p:nvSpPr>
        <p:spPr>
          <a:xfrm>
            <a:off x="712066" y="5143500"/>
            <a:ext cx="6428963" cy="230832"/>
          </a:xfrm>
          <a:prstGeom prst="rect">
            <a:avLst/>
          </a:prstGeom>
          <a:noFill/>
        </p:spPr>
        <p:txBody>
          <a:bodyPr wrap="square" rtlCol="0">
            <a:spAutoFit/>
          </a:bodyPr>
          <a:lstStyle/>
          <a:p>
            <a:r>
              <a:rPr lang="es-GT" sz="900">
                <a:hlinkClick r:id="rId3" tooltip="https://francescricart.com/ejercicio-creacion-de-un-formulario-html-a-partir-de-especificaciones/"/>
              </a:rPr>
              <a:t>This Photo</a:t>
            </a:r>
            <a:r>
              <a:rPr lang="es-GT" sz="900"/>
              <a:t> by Unknown Author is licensed under </a:t>
            </a:r>
            <a:r>
              <a:rPr lang="es-GT" sz="900">
                <a:hlinkClick r:id="rId4" tooltip="https://creativecommons.org/licenses/by-nc-nd/3.0/"/>
              </a:rPr>
              <a:t>CC BY-NC-ND</a:t>
            </a:r>
            <a:endParaRPr lang="es-GT" sz="900"/>
          </a:p>
        </p:txBody>
      </p:sp>
    </p:spTree>
    <p:extLst>
      <p:ext uri="{BB962C8B-B14F-4D97-AF65-F5344CB8AC3E}">
        <p14:creationId xmlns:p14="http://schemas.microsoft.com/office/powerpoint/2010/main" val="31614428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laceHolder 1">
            <a:extLst>
              <a:ext uri="{FF2B5EF4-FFF2-40B4-BE49-F238E27FC236}">
                <a16:creationId xmlns:a16="http://schemas.microsoft.com/office/drawing/2014/main" id="{954494E5-A56F-09F9-9CCB-E3534CCE0C06}"/>
              </a:ext>
            </a:extLst>
          </p:cNvPr>
          <p:cNvSpPr>
            <a:spLocks noGrp="1"/>
          </p:cNvSpPr>
          <p:nvPr>
            <p:ph type="title"/>
          </p:nvPr>
        </p:nvSpPr>
        <p:spPr>
          <a:xfrm>
            <a:off x="2608354" y="2571750"/>
            <a:ext cx="4447800" cy="105696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5000" b="0" strike="noStrike" spc="-1" dirty="0">
                <a:solidFill>
                  <a:schemeClr val="dk1"/>
                </a:solidFill>
                <a:latin typeface="Playfair Display"/>
                <a:ea typeface="Playfair Display"/>
              </a:rPr>
              <a:t>Muchas Gracias</a:t>
            </a:r>
            <a:endParaRPr lang="fr-FR" sz="5000" b="0" strike="noStrike" spc="-1" dirty="0">
              <a:solidFill>
                <a:schemeClr val="dk1"/>
              </a:solidFill>
              <a:latin typeface="Arial"/>
            </a:endParaRPr>
          </a:p>
        </p:txBody>
      </p:sp>
      <p:sp>
        <p:nvSpPr>
          <p:cNvPr id="6" name="PlaceHolder 2">
            <a:extLst>
              <a:ext uri="{FF2B5EF4-FFF2-40B4-BE49-F238E27FC236}">
                <a16:creationId xmlns:a16="http://schemas.microsoft.com/office/drawing/2014/main" id="{D524D3CF-D7B9-51AB-5C26-FB00A116A0EF}"/>
              </a:ext>
            </a:extLst>
          </p:cNvPr>
          <p:cNvSpPr txBox="1">
            <a:spLocks/>
          </p:cNvSpPr>
          <p:nvPr/>
        </p:nvSpPr>
        <p:spPr>
          <a:xfrm>
            <a:off x="3617097" y="3129397"/>
            <a:ext cx="4447800" cy="1095120"/>
          </a:xfrm>
          <a:prstGeom prst="rect">
            <a:avLst/>
          </a:prstGeom>
          <a:noFill/>
          <a:ln w="0">
            <a:noFill/>
          </a:ln>
        </p:spPr>
        <p:txBody>
          <a:bodyPr lIns="91440" tIns="91440" rIns="91440" bIns="9144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 sz="2000" b="1" spc="-1">
                <a:solidFill>
                  <a:schemeClr val="dk1"/>
                </a:solidFill>
                <a:latin typeface="Montserrat"/>
                <a:ea typeface="Montserrat"/>
              </a:rPr>
              <a:t>Preguntas?</a:t>
            </a:r>
            <a:endParaRPr lang="en-US" sz="2000" spc="-1" dirty="0">
              <a:solidFill>
                <a:srgbClr val="000000"/>
              </a:solidFill>
              <a:latin typeface="OpenSymbol"/>
            </a:endParaRPr>
          </a:p>
        </p:txBody>
      </p:sp>
    </p:spTree>
    <p:extLst>
      <p:ext uri="{BB962C8B-B14F-4D97-AF65-F5344CB8AC3E}">
        <p14:creationId xmlns:p14="http://schemas.microsoft.com/office/powerpoint/2010/main" val="1747789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BD07C-1C3D-BF51-F4BB-E295E179DC44}"/>
              </a:ext>
            </a:extLst>
          </p:cNvPr>
          <p:cNvSpPr>
            <a:spLocks noGrp="1"/>
          </p:cNvSpPr>
          <p:nvPr>
            <p:ph type="title"/>
          </p:nvPr>
        </p:nvSpPr>
        <p:spPr>
          <a:xfrm>
            <a:off x="812359" y="375876"/>
            <a:ext cx="7069163" cy="1058400"/>
          </a:xfrm>
        </p:spPr>
        <p:txBody>
          <a:bodyPr/>
          <a:lstStyle/>
          <a:p>
            <a:pPr algn="ctr"/>
            <a:r>
              <a:rPr lang="es-GT" dirty="0"/>
              <a:t>Historia</a:t>
            </a:r>
          </a:p>
        </p:txBody>
      </p:sp>
      <p:graphicFrame>
        <p:nvGraphicFramePr>
          <p:cNvPr id="4" name="Content Placeholder 3">
            <a:extLst>
              <a:ext uri="{FF2B5EF4-FFF2-40B4-BE49-F238E27FC236}">
                <a16:creationId xmlns:a16="http://schemas.microsoft.com/office/drawing/2014/main" id="{010CF1C1-9564-8ED9-A5A7-6714AC17DBB1}"/>
              </a:ext>
            </a:extLst>
          </p:cNvPr>
          <p:cNvGraphicFramePr>
            <a:graphicFrameLocks noGrp="1"/>
          </p:cNvGraphicFramePr>
          <p:nvPr>
            <p:ph/>
            <p:extLst>
              <p:ext uri="{D42A27DB-BD31-4B8C-83A1-F6EECF244321}">
                <p14:modId xmlns:p14="http://schemas.microsoft.com/office/powerpoint/2010/main" val="2095548777"/>
              </p:ext>
            </p:extLst>
          </p:nvPr>
        </p:nvGraphicFramePr>
        <p:xfrm>
          <a:off x="995727" y="1180615"/>
          <a:ext cx="7624641" cy="3803139"/>
        </p:xfrm>
        <a:graphic>
          <a:graphicData uri="http://schemas.openxmlformats.org/drawingml/2006/table">
            <a:tbl>
              <a:tblPr firstRow="1" bandRow="1">
                <a:tableStyleId>{5C22544A-7EE6-4342-B048-85BDC9FD1C3A}</a:tableStyleId>
              </a:tblPr>
              <a:tblGrid>
                <a:gridCol w="1836772">
                  <a:extLst>
                    <a:ext uri="{9D8B030D-6E8A-4147-A177-3AD203B41FA5}">
                      <a16:colId xmlns:a16="http://schemas.microsoft.com/office/drawing/2014/main" val="952775603"/>
                    </a:ext>
                  </a:extLst>
                </a:gridCol>
                <a:gridCol w="5787869">
                  <a:extLst>
                    <a:ext uri="{9D8B030D-6E8A-4147-A177-3AD203B41FA5}">
                      <a16:colId xmlns:a16="http://schemas.microsoft.com/office/drawing/2014/main" val="3715108974"/>
                    </a:ext>
                  </a:extLst>
                </a:gridCol>
              </a:tblGrid>
              <a:tr h="311381">
                <a:tc>
                  <a:txBody>
                    <a:bodyPr/>
                    <a:lstStyle/>
                    <a:p>
                      <a:endParaRPr lang="es-GT"/>
                    </a:p>
                  </a:txBody>
                  <a:tcPr/>
                </a:tc>
                <a:tc>
                  <a:txBody>
                    <a:bodyPr/>
                    <a:lstStyle/>
                    <a:p>
                      <a:endParaRPr lang="es-GT"/>
                    </a:p>
                  </a:txBody>
                  <a:tcPr/>
                </a:tc>
                <a:extLst>
                  <a:ext uri="{0D108BD9-81ED-4DB2-BD59-A6C34878D82A}">
                    <a16:rowId xmlns:a16="http://schemas.microsoft.com/office/drawing/2014/main" val="2399551747"/>
                  </a:ext>
                </a:extLst>
              </a:tr>
              <a:tr h="260608">
                <a:tc>
                  <a:txBody>
                    <a:bodyPr/>
                    <a:lstStyle/>
                    <a:p>
                      <a:endParaRPr lang="es-GT" sz="1200" dirty="0"/>
                    </a:p>
                  </a:txBody>
                  <a:tcPr/>
                </a:tc>
                <a:tc>
                  <a:txBody>
                    <a:bodyPr/>
                    <a:lstStyle/>
                    <a:p>
                      <a:endParaRPr lang="es-GT" sz="1200"/>
                    </a:p>
                  </a:txBody>
                  <a:tcPr/>
                </a:tc>
                <a:extLst>
                  <a:ext uri="{0D108BD9-81ED-4DB2-BD59-A6C34878D82A}">
                    <a16:rowId xmlns:a16="http://schemas.microsoft.com/office/drawing/2014/main" val="1360144547"/>
                  </a:ext>
                </a:extLst>
              </a:tr>
              <a:tr h="260608">
                <a:tc>
                  <a:txBody>
                    <a:bodyPr/>
                    <a:lstStyle/>
                    <a:p>
                      <a:endParaRPr lang="es-GT" sz="1200" dirty="0"/>
                    </a:p>
                  </a:txBody>
                  <a:tcPr/>
                </a:tc>
                <a:tc>
                  <a:txBody>
                    <a:bodyPr/>
                    <a:lstStyle/>
                    <a:p>
                      <a:endParaRPr lang="es-GT" sz="1200"/>
                    </a:p>
                  </a:txBody>
                  <a:tcPr/>
                </a:tc>
                <a:extLst>
                  <a:ext uri="{0D108BD9-81ED-4DB2-BD59-A6C34878D82A}">
                    <a16:rowId xmlns:a16="http://schemas.microsoft.com/office/drawing/2014/main" val="2407177035"/>
                  </a:ext>
                </a:extLst>
              </a:tr>
              <a:tr h="260608">
                <a:tc>
                  <a:txBody>
                    <a:bodyPr/>
                    <a:lstStyle/>
                    <a:p>
                      <a:r>
                        <a:rPr lang="es-GT" sz="1200" dirty="0"/>
                        <a:t>2021</a:t>
                      </a:r>
                    </a:p>
                  </a:txBody>
                  <a:tcPr/>
                </a:tc>
                <a:tc>
                  <a:txBody>
                    <a:bodyPr/>
                    <a:lstStyle/>
                    <a:p>
                      <a:r>
                        <a:rPr lang="es-GT" sz="1200" dirty="0"/>
                        <a:t>.Net Core 5</a:t>
                      </a:r>
                    </a:p>
                  </a:txBody>
                  <a:tcPr/>
                </a:tc>
                <a:extLst>
                  <a:ext uri="{0D108BD9-81ED-4DB2-BD59-A6C34878D82A}">
                    <a16:rowId xmlns:a16="http://schemas.microsoft.com/office/drawing/2014/main" val="3271175977"/>
                  </a:ext>
                </a:extLst>
              </a:tr>
              <a:tr h="328419">
                <a:tc>
                  <a:txBody>
                    <a:bodyPr/>
                    <a:lstStyle/>
                    <a:p>
                      <a:r>
                        <a:rPr lang="es-GT" sz="1200" dirty="0"/>
                        <a:t>2019</a:t>
                      </a:r>
                    </a:p>
                  </a:txBody>
                  <a:tcPr/>
                </a:tc>
                <a:tc>
                  <a:txBody>
                    <a:bodyPr/>
                    <a:lstStyle/>
                    <a:p>
                      <a:r>
                        <a:rPr lang="es-GT" sz="1200" dirty="0"/>
                        <a:t>.Net Core 3</a:t>
                      </a:r>
                    </a:p>
                  </a:txBody>
                  <a:tcPr/>
                </a:tc>
                <a:extLst>
                  <a:ext uri="{0D108BD9-81ED-4DB2-BD59-A6C34878D82A}">
                    <a16:rowId xmlns:a16="http://schemas.microsoft.com/office/drawing/2014/main" val="3475206068"/>
                  </a:ext>
                </a:extLst>
              </a:tr>
              <a:tr h="260608">
                <a:tc>
                  <a:txBody>
                    <a:bodyPr/>
                    <a:lstStyle/>
                    <a:p>
                      <a:r>
                        <a:rPr lang="es-GT" sz="1200" dirty="0"/>
                        <a:t>Ago 2017</a:t>
                      </a:r>
                    </a:p>
                  </a:txBody>
                  <a:tcPr/>
                </a:tc>
                <a:tc>
                  <a:txBody>
                    <a:bodyPr/>
                    <a:lstStyle/>
                    <a:p>
                      <a:r>
                        <a:rPr lang="es-GT" sz="1200" dirty="0"/>
                        <a:t>.Net Core 2</a:t>
                      </a:r>
                    </a:p>
                  </a:txBody>
                  <a:tcPr/>
                </a:tc>
                <a:extLst>
                  <a:ext uri="{0D108BD9-81ED-4DB2-BD59-A6C34878D82A}">
                    <a16:rowId xmlns:a16="http://schemas.microsoft.com/office/drawing/2014/main" val="3316668730"/>
                  </a:ext>
                </a:extLst>
              </a:tr>
              <a:tr h="260608">
                <a:tc>
                  <a:txBody>
                    <a:bodyPr/>
                    <a:lstStyle/>
                    <a:p>
                      <a:r>
                        <a:rPr lang="es-GT" sz="1200" dirty="0"/>
                        <a:t>2016</a:t>
                      </a:r>
                    </a:p>
                  </a:txBody>
                  <a:tcPr/>
                </a:tc>
                <a:tc>
                  <a:txBody>
                    <a:bodyPr/>
                    <a:lstStyle/>
                    <a:p>
                      <a:r>
                        <a:rPr lang="es-GT" sz="1200" dirty="0"/>
                        <a:t>Microsoft adquire la empresa Xamarin </a:t>
                      </a:r>
                    </a:p>
                  </a:txBody>
                  <a:tcPr/>
                </a:tc>
                <a:extLst>
                  <a:ext uri="{0D108BD9-81ED-4DB2-BD59-A6C34878D82A}">
                    <a16:rowId xmlns:a16="http://schemas.microsoft.com/office/drawing/2014/main" val="3695299475"/>
                  </a:ext>
                </a:extLst>
              </a:tr>
              <a:tr h="260608">
                <a:tc>
                  <a:txBody>
                    <a:bodyPr/>
                    <a:lstStyle/>
                    <a:p>
                      <a:r>
                        <a:rPr lang="es-GT" sz="1200" dirty="0"/>
                        <a:t>2014 – Nov</a:t>
                      </a:r>
                    </a:p>
                  </a:txBody>
                  <a:tcPr/>
                </a:tc>
                <a:tc>
                  <a:txBody>
                    <a:bodyPr/>
                    <a:lstStyle/>
                    <a:p>
                      <a:r>
                        <a:rPr lang="es-GT" sz="1200" dirty="0">
                          <a:highlight>
                            <a:srgbClr val="FFFF00"/>
                          </a:highlight>
                        </a:rPr>
                        <a:t>Comienza el proyecto .Net Core, Open source (Web robusta que compitiera</a:t>
                      </a:r>
                      <a:r>
                        <a:rPr lang="es-GT" sz="1200" dirty="0"/>
                        <a:t>)</a:t>
                      </a:r>
                    </a:p>
                  </a:txBody>
                  <a:tcPr/>
                </a:tc>
                <a:extLst>
                  <a:ext uri="{0D108BD9-81ED-4DB2-BD59-A6C34878D82A}">
                    <a16:rowId xmlns:a16="http://schemas.microsoft.com/office/drawing/2014/main" val="1764891316"/>
                  </a:ext>
                </a:extLst>
              </a:tr>
              <a:tr h="260608">
                <a:tc>
                  <a:txBody>
                    <a:bodyPr/>
                    <a:lstStyle/>
                    <a:p>
                      <a:r>
                        <a:rPr lang="es-GT" sz="1200" dirty="0"/>
                        <a:t>2014 - Abril</a:t>
                      </a:r>
                    </a:p>
                  </a:txBody>
                  <a:tcPr/>
                </a:tc>
                <a:tc>
                  <a:txBody>
                    <a:bodyPr/>
                    <a:lstStyle/>
                    <a:p>
                      <a:r>
                        <a:rPr lang="es-GT" sz="1200" dirty="0"/>
                        <a:t>Durante la conferencia Bill 2014, anuncian la liberaciòn de compilador llamado Roslyn (Open Source .Net Foundation)</a:t>
                      </a:r>
                    </a:p>
                  </a:txBody>
                  <a:tcPr/>
                </a:tc>
                <a:extLst>
                  <a:ext uri="{0D108BD9-81ED-4DB2-BD59-A6C34878D82A}">
                    <a16:rowId xmlns:a16="http://schemas.microsoft.com/office/drawing/2014/main" val="4232706554"/>
                  </a:ext>
                </a:extLst>
              </a:tr>
              <a:tr h="260608">
                <a:tc>
                  <a:txBody>
                    <a:bodyPr/>
                    <a:lstStyle/>
                    <a:p>
                      <a:r>
                        <a:rPr lang="es-GT" sz="1200" dirty="0"/>
                        <a:t>2008</a:t>
                      </a:r>
                    </a:p>
                  </a:txBody>
                  <a:tcPr/>
                </a:tc>
                <a:tc>
                  <a:txBody>
                    <a:bodyPr/>
                    <a:lstStyle/>
                    <a:p>
                      <a:r>
                        <a:rPr lang="es-GT" sz="1200" dirty="0"/>
                        <a:t>ASP..NET MVC (WEB PLATFORM) como un proyecto de codigo abierto</a:t>
                      </a:r>
                    </a:p>
                  </a:txBody>
                  <a:tcPr/>
                </a:tc>
                <a:extLst>
                  <a:ext uri="{0D108BD9-81ED-4DB2-BD59-A6C34878D82A}">
                    <a16:rowId xmlns:a16="http://schemas.microsoft.com/office/drawing/2014/main" val="1362630943"/>
                  </a:ext>
                </a:extLst>
              </a:tr>
              <a:tr h="260608">
                <a:tc>
                  <a:txBody>
                    <a:bodyPr/>
                    <a:lstStyle/>
                    <a:p>
                      <a:r>
                        <a:rPr lang="es-GT" sz="1200" dirty="0"/>
                        <a:t>2002</a:t>
                      </a:r>
                    </a:p>
                  </a:txBody>
                  <a:tcPr/>
                </a:tc>
                <a:tc>
                  <a:txBody>
                    <a:bodyPr/>
                    <a:lstStyle/>
                    <a:p>
                      <a:r>
                        <a:rPr lang="es-GT" sz="1200" dirty="0"/>
                        <a:t>Liberado  .Net 1.0 para Windows y comienza el proyecto Mono (Fuera de Microsoft)</a:t>
                      </a:r>
                    </a:p>
                  </a:txBody>
                  <a:tcPr/>
                </a:tc>
                <a:extLst>
                  <a:ext uri="{0D108BD9-81ED-4DB2-BD59-A6C34878D82A}">
                    <a16:rowId xmlns:a16="http://schemas.microsoft.com/office/drawing/2014/main" val="1808207335"/>
                  </a:ext>
                </a:extLst>
              </a:tr>
              <a:tr h="260608">
                <a:tc>
                  <a:txBody>
                    <a:bodyPr/>
                    <a:lstStyle/>
                    <a:p>
                      <a:r>
                        <a:rPr lang="es-GT" sz="1200" dirty="0"/>
                        <a:t>2001</a:t>
                      </a:r>
                    </a:p>
                  </a:txBody>
                  <a:tcPr/>
                </a:tc>
                <a:tc>
                  <a:txBody>
                    <a:bodyPr/>
                    <a:lstStyle/>
                    <a:p>
                      <a:r>
                        <a:rPr lang="es-GT" sz="1200" dirty="0"/>
                        <a:t>Se publican estandares para C# ( ECMA 335)</a:t>
                      </a:r>
                    </a:p>
                  </a:txBody>
                  <a:tcPr/>
                </a:tc>
                <a:extLst>
                  <a:ext uri="{0D108BD9-81ED-4DB2-BD59-A6C34878D82A}">
                    <a16:rowId xmlns:a16="http://schemas.microsoft.com/office/drawing/2014/main" val="3023368647"/>
                  </a:ext>
                </a:extLst>
              </a:tr>
            </a:tbl>
          </a:graphicData>
        </a:graphic>
      </p:graphicFrame>
    </p:spTree>
    <p:extLst>
      <p:ext uri="{BB962C8B-B14F-4D97-AF65-F5344CB8AC3E}">
        <p14:creationId xmlns:p14="http://schemas.microsoft.com/office/powerpoint/2010/main" val="27781585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B37C4-D902-6A77-9E71-A2A7F6A9BA44}"/>
              </a:ext>
            </a:extLst>
          </p:cNvPr>
          <p:cNvSpPr>
            <a:spLocks noGrp="1"/>
          </p:cNvSpPr>
          <p:nvPr>
            <p:ph type="title"/>
          </p:nvPr>
        </p:nvSpPr>
        <p:spPr/>
        <p:txBody>
          <a:bodyPr/>
          <a:lstStyle/>
          <a:p>
            <a:endParaRPr lang="es-GT" dirty="0"/>
          </a:p>
        </p:txBody>
      </p:sp>
      <p:pic>
        <p:nvPicPr>
          <p:cNvPr id="5126" name="Picture 6" descr="Why did Microsoft Make .NET Core Open Source?">
            <a:extLst>
              <a:ext uri="{FF2B5EF4-FFF2-40B4-BE49-F238E27FC236}">
                <a16:creationId xmlns:a16="http://schemas.microsoft.com/office/drawing/2014/main" id="{40D3F422-DBB8-A58F-7C02-F950CFCAA1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98240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Plataforma .NET a Fondo: Proceso de ejecución CLR, MSIL y ...">
            <a:extLst>
              <a:ext uri="{FF2B5EF4-FFF2-40B4-BE49-F238E27FC236}">
                <a16:creationId xmlns:a16="http://schemas.microsoft.com/office/drawing/2014/main" id="{CCC81DA0-6FB6-9EB0-FE8C-37E44B37BE0F}"/>
              </a:ext>
            </a:extLst>
          </p:cNvPr>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664307" y="405079"/>
            <a:ext cx="7455877" cy="44717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636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873B-EA34-C960-7743-9663ADF2BDC3}"/>
              </a:ext>
            </a:extLst>
          </p:cNvPr>
          <p:cNvSpPr>
            <a:spLocks noGrp="1"/>
          </p:cNvSpPr>
          <p:nvPr>
            <p:ph type="title"/>
          </p:nvPr>
        </p:nvSpPr>
        <p:spPr/>
        <p:txBody>
          <a:bodyPr/>
          <a:lstStyle/>
          <a:p>
            <a:endParaRPr lang="es-GT"/>
          </a:p>
        </p:txBody>
      </p:sp>
      <p:pic>
        <p:nvPicPr>
          <p:cNvPr id="3074" name="Picture 2" descr="Qué es .NET Core | OpenWebinars">
            <a:extLst>
              <a:ext uri="{FF2B5EF4-FFF2-40B4-BE49-F238E27FC236}">
                <a16:creationId xmlns:a16="http://schemas.microsoft.com/office/drawing/2014/main" id="{7F29B141-D412-DC90-A3E3-2360F13915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820" y="155575"/>
            <a:ext cx="8964360" cy="4832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5724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15DA4-539C-73BD-3029-B90FA1D46679}"/>
              </a:ext>
            </a:extLst>
          </p:cNvPr>
          <p:cNvSpPr>
            <a:spLocks noGrp="1"/>
          </p:cNvSpPr>
          <p:nvPr>
            <p:ph type="title"/>
          </p:nvPr>
        </p:nvSpPr>
        <p:spPr/>
        <p:txBody>
          <a:bodyPr/>
          <a:lstStyle/>
          <a:p>
            <a:endParaRPr lang="es-GT"/>
          </a:p>
        </p:txBody>
      </p:sp>
      <p:pic>
        <p:nvPicPr>
          <p:cNvPr id="4098" name="Picture 2" descr="Qué es .NET Core | OpenWebinars">
            <a:extLst>
              <a:ext uri="{FF2B5EF4-FFF2-40B4-BE49-F238E27FC236}">
                <a16:creationId xmlns:a16="http://schemas.microsoft.com/office/drawing/2014/main" id="{15071122-BD90-7ABF-C698-F737680C3E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4938"/>
            <a:ext cx="9144000" cy="487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97484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069CC-2512-4C8B-D159-232EC51CA881}"/>
              </a:ext>
            </a:extLst>
          </p:cNvPr>
          <p:cNvSpPr>
            <a:spLocks noGrp="1"/>
          </p:cNvSpPr>
          <p:nvPr>
            <p:ph type="title"/>
          </p:nvPr>
        </p:nvSpPr>
        <p:spPr>
          <a:xfrm>
            <a:off x="714960" y="540000"/>
            <a:ext cx="7205358" cy="1058400"/>
          </a:xfrm>
        </p:spPr>
        <p:txBody>
          <a:bodyPr/>
          <a:lstStyle/>
          <a:p>
            <a:pPr algn="ctr"/>
            <a:r>
              <a:rPr lang="es-GT" dirty="0"/>
              <a:t> Visual Studio Core </a:t>
            </a:r>
          </a:p>
        </p:txBody>
      </p:sp>
      <p:pic>
        <p:nvPicPr>
          <p:cNvPr id="1026" name="Picture 2" descr="Qué es .NET Core | OpenWebinars">
            <a:extLst>
              <a:ext uri="{FF2B5EF4-FFF2-40B4-BE49-F238E27FC236}">
                <a16:creationId xmlns:a16="http://schemas.microsoft.com/office/drawing/2014/main" id="{C30C66BA-F65D-7987-BDDC-962ED5D0FD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086" y="1494212"/>
            <a:ext cx="7593620" cy="35080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3858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105B3E-EB2A-D936-7771-2D4E0B38EA1C}"/>
              </a:ext>
            </a:extLst>
          </p:cNvPr>
          <p:cNvPicPr>
            <a:picLocks noChangeAspect="1"/>
          </p:cNvPicPr>
          <p:nvPr/>
        </p:nvPicPr>
        <p:blipFill>
          <a:blip r:embed="rId3"/>
          <a:stretch>
            <a:fillRect/>
          </a:stretch>
        </p:blipFill>
        <p:spPr>
          <a:xfrm>
            <a:off x="954237" y="457200"/>
            <a:ext cx="6329362" cy="3980240"/>
          </a:xfrm>
          <a:prstGeom prst="rect">
            <a:avLst/>
          </a:prstGeom>
        </p:spPr>
      </p:pic>
    </p:spTree>
    <p:extLst>
      <p:ext uri="{BB962C8B-B14F-4D97-AF65-F5344CB8AC3E}">
        <p14:creationId xmlns:p14="http://schemas.microsoft.com/office/powerpoint/2010/main" val="9901389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ADA2F-5230-6FFF-B783-EF54C566269A}"/>
              </a:ext>
            </a:extLst>
          </p:cNvPr>
          <p:cNvSpPr>
            <a:spLocks noGrp="1"/>
          </p:cNvSpPr>
          <p:nvPr>
            <p:ph type="title"/>
          </p:nvPr>
        </p:nvSpPr>
        <p:spPr>
          <a:xfrm>
            <a:off x="304800" y="78892"/>
            <a:ext cx="8784492" cy="1058400"/>
          </a:xfrm>
        </p:spPr>
        <p:txBody>
          <a:bodyPr/>
          <a:lstStyle/>
          <a:p>
            <a:pPr algn="ctr"/>
            <a:r>
              <a:rPr lang="es-GT" sz="3600" dirty="0"/>
              <a:t>Arquitectura de Visual Studio Core 2020</a:t>
            </a:r>
          </a:p>
        </p:txBody>
      </p:sp>
      <p:pic>
        <p:nvPicPr>
          <p:cNvPr id="2050" name="Picture 2" descr="Qué es .NET Core | OpenWebinars">
            <a:extLst>
              <a:ext uri="{FF2B5EF4-FFF2-40B4-BE49-F238E27FC236}">
                <a16:creationId xmlns:a16="http://schemas.microsoft.com/office/drawing/2014/main" id="{7828801F-5FEA-37F1-BD6C-73C307F9E6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046" y="840121"/>
            <a:ext cx="8784492" cy="42244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01395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Qué es .NET Core | OpenWebinars">
            <a:extLst>
              <a:ext uri="{FF2B5EF4-FFF2-40B4-BE49-F238E27FC236}">
                <a16:creationId xmlns:a16="http://schemas.microsoft.com/office/drawing/2014/main" id="{41B13136-A51B-A1C9-458F-76AD41E9C696}"/>
              </a:ext>
            </a:extLst>
          </p:cNvPr>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382954" y="406571"/>
            <a:ext cx="8354646" cy="45636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80892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39F80-4148-BAF2-4BF3-8BE7B8291DB2}"/>
              </a:ext>
            </a:extLst>
          </p:cNvPr>
          <p:cNvSpPr>
            <a:spLocks noGrp="1"/>
          </p:cNvSpPr>
          <p:nvPr>
            <p:ph type="title"/>
          </p:nvPr>
        </p:nvSpPr>
        <p:spPr>
          <a:xfrm>
            <a:off x="714960" y="551877"/>
            <a:ext cx="7483378" cy="1058400"/>
          </a:xfrm>
        </p:spPr>
        <p:txBody>
          <a:bodyPr/>
          <a:lstStyle/>
          <a:p>
            <a:r>
              <a:rPr lang="es-GT" dirty="0"/>
              <a:t>Utilizaciòn de la Memoria</a:t>
            </a:r>
          </a:p>
        </p:txBody>
      </p:sp>
      <p:graphicFrame>
        <p:nvGraphicFramePr>
          <p:cNvPr id="7" name="Table 6">
            <a:extLst>
              <a:ext uri="{FF2B5EF4-FFF2-40B4-BE49-F238E27FC236}">
                <a16:creationId xmlns:a16="http://schemas.microsoft.com/office/drawing/2014/main" id="{E25CC60E-5D0A-02EF-C6B5-1496693FF2C0}"/>
              </a:ext>
            </a:extLst>
          </p:cNvPr>
          <p:cNvGraphicFramePr>
            <a:graphicFrameLocks noGrp="1"/>
          </p:cNvGraphicFramePr>
          <p:nvPr>
            <p:extLst>
              <p:ext uri="{D42A27DB-BD31-4B8C-83A1-F6EECF244321}">
                <p14:modId xmlns:p14="http://schemas.microsoft.com/office/powerpoint/2010/main" val="3500507653"/>
              </p:ext>
            </p:extLst>
          </p:nvPr>
        </p:nvGraphicFramePr>
        <p:xfrm>
          <a:off x="836246" y="1868365"/>
          <a:ext cx="1860062" cy="2595880"/>
        </p:xfrm>
        <a:graphic>
          <a:graphicData uri="http://schemas.openxmlformats.org/drawingml/2006/table">
            <a:tbl>
              <a:tblPr firstRow="1" bandRow="1">
                <a:tableStyleId>{5C22544A-7EE6-4342-B048-85BDC9FD1C3A}</a:tableStyleId>
              </a:tblPr>
              <a:tblGrid>
                <a:gridCol w="1860062">
                  <a:extLst>
                    <a:ext uri="{9D8B030D-6E8A-4147-A177-3AD203B41FA5}">
                      <a16:colId xmlns:a16="http://schemas.microsoft.com/office/drawing/2014/main" val="175943503"/>
                    </a:ext>
                  </a:extLst>
                </a:gridCol>
              </a:tblGrid>
              <a:tr h="370840">
                <a:tc>
                  <a:txBody>
                    <a:bodyPr/>
                    <a:lstStyle/>
                    <a:p>
                      <a:endParaRPr lang="es-GT"/>
                    </a:p>
                  </a:txBody>
                  <a:tcPr/>
                </a:tc>
                <a:extLst>
                  <a:ext uri="{0D108BD9-81ED-4DB2-BD59-A6C34878D82A}">
                    <a16:rowId xmlns:a16="http://schemas.microsoft.com/office/drawing/2014/main" val="1100909049"/>
                  </a:ext>
                </a:extLst>
              </a:tr>
              <a:tr h="370840">
                <a:tc>
                  <a:txBody>
                    <a:bodyPr/>
                    <a:lstStyle/>
                    <a:p>
                      <a:r>
                        <a:rPr lang="es-GT" dirty="0">
                          <a:highlight>
                            <a:srgbClr val="00FF00"/>
                          </a:highlight>
                        </a:rPr>
                        <a:t>Nota1</a:t>
                      </a:r>
                    </a:p>
                  </a:txBody>
                  <a:tcPr/>
                </a:tc>
                <a:extLst>
                  <a:ext uri="{0D108BD9-81ED-4DB2-BD59-A6C34878D82A}">
                    <a16:rowId xmlns:a16="http://schemas.microsoft.com/office/drawing/2014/main" val="3561561204"/>
                  </a:ext>
                </a:extLst>
              </a:tr>
              <a:tr h="370840">
                <a:tc>
                  <a:txBody>
                    <a:bodyPr/>
                    <a:lstStyle/>
                    <a:p>
                      <a:r>
                        <a:rPr lang="es-GT" sz="1600" dirty="0">
                          <a:highlight>
                            <a:srgbClr val="00FF00"/>
                          </a:highlight>
                        </a:rPr>
                        <a:t>Comparacion</a:t>
                      </a:r>
                    </a:p>
                  </a:txBody>
                  <a:tcPr/>
                </a:tc>
                <a:extLst>
                  <a:ext uri="{0D108BD9-81ED-4DB2-BD59-A6C34878D82A}">
                    <a16:rowId xmlns:a16="http://schemas.microsoft.com/office/drawing/2014/main" val="1786203568"/>
                  </a:ext>
                </a:extLst>
              </a:tr>
              <a:tr h="370840">
                <a:tc>
                  <a:txBody>
                    <a:bodyPr/>
                    <a:lstStyle/>
                    <a:p>
                      <a:r>
                        <a:rPr lang="es-GT" sz="1600" dirty="0">
                          <a:highlight>
                            <a:srgbClr val="00FF00"/>
                          </a:highlight>
                        </a:rPr>
                        <a:t>VG=Promedio</a:t>
                      </a:r>
                    </a:p>
                  </a:txBody>
                  <a:tcPr/>
                </a:tc>
                <a:extLst>
                  <a:ext uri="{0D108BD9-81ED-4DB2-BD59-A6C34878D82A}">
                    <a16:rowId xmlns:a16="http://schemas.microsoft.com/office/drawing/2014/main" val="1278480412"/>
                  </a:ext>
                </a:extLst>
              </a:tr>
              <a:tr h="370840">
                <a:tc>
                  <a:txBody>
                    <a:bodyPr/>
                    <a:lstStyle/>
                    <a:p>
                      <a:r>
                        <a:rPr lang="es-GT" sz="1600" dirty="0">
                          <a:highlight>
                            <a:srgbClr val="00FF00"/>
                          </a:highlight>
                        </a:rPr>
                        <a:t>VG=Contador</a:t>
                      </a:r>
                    </a:p>
                  </a:txBody>
                  <a:tcPr/>
                </a:tc>
                <a:extLst>
                  <a:ext uri="{0D108BD9-81ED-4DB2-BD59-A6C34878D82A}">
                    <a16:rowId xmlns:a16="http://schemas.microsoft.com/office/drawing/2014/main" val="1017114122"/>
                  </a:ext>
                </a:extLst>
              </a:tr>
              <a:tr h="370840">
                <a:tc>
                  <a:txBody>
                    <a:bodyPr/>
                    <a:lstStyle/>
                    <a:p>
                      <a:r>
                        <a:rPr lang="es-GT" sz="1600" dirty="0">
                          <a:highlight>
                            <a:srgbClr val="00FF00"/>
                          </a:highlight>
                        </a:rPr>
                        <a:t>VG= x y z</a:t>
                      </a:r>
                    </a:p>
                  </a:txBody>
                  <a:tcPr/>
                </a:tc>
                <a:extLst>
                  <a:ext uri="{0D108BD9-81ED-4DB2-BD59-A6C34878D82A}">
                    <a16:rowId xmlns:a16="http://schemas.microsoft.com/office/drawing/2014/main" val="2318497443"/>
                  </a:ext>
                </a:extLst>
              </a:tr>
              <a:tr h="370840">
                <a:tc>
                  <a:txBody>
                    <a:bodyPr/>
                    <a:lstStyle/>
                    <a:p>
                      <a:r>
                        <a:rPr lang="es-GT" sz="1600" dirty="0">
                          <a:highlight>
                            <a:srgbClr val="00FF00"/>
                          </a:highlight>
                        </a:rPr>
                        <a:t>VG=Mensaje</a:t>
                      </a:r>
                    </a:p>
                  </a:txBody>
                  <a:tcPr/>
                </a:tc>
                <a:extLst>
                  <a:ext uri="{0D108BD9-81ED-4DB2-BD59-A6C34878D82A}">
                    <a16:rowId xmlns:a16="http://schemas.microsoft.com/office/drawing/2014/main" val="1268247038"/>
                  </a:ext>
                </a:extLst>
              </a:tr>
            </a:tbl>
          </a:graphicData>
        </a:graphic>
      </p:graphicFrame>
      <p:graphicFrame>
        <p:nvGraphicFramePr>
          <p:cNvPr id="8" name="Table 7">
            <a:extLst>
              <a:ext uri="{FF2B5EF4-FFF2-40B4-BE49-F238E27FC236}">
                <a16:creationId xmlns:a16="http://schemas.microsoft.com/office/drawing/2014/main" id="{03EFCBCB-470E-A91D-0750-CAD8B8AD2927}"/>
              </a:ext>
            </a:extLst>
          </p:cNvPr>
          <p:cNvGraphicFramePr>
            <a:graphicFrameLocks noGrp="1"/>
          </p:cNvGraphicFramePr>
          <p:nvPr>
            <p:extLst>
              <p:ext uri="{D42A27DB-BD31-4B8C-83A1-F6EECF244321}">
                <p14:modId xmlns:p14="http://schemas.microsoft.com/office/powerpoint/2010/main" val="3963913419"/>
              </p:ext>
            </p:extLst>
          </p:nvPr>
        </p:nvGraphicFramePr>
        <p:xfrm>
          <a:off x="3008923" y="1876668"/>
          <a:ext cx="1719385" cy="2595880"/>
        </p:xfrm>
        <a:graphic>
          <a:graphicData uri="http://schemas.openxmlformats.org/drawingml/2006/table">
            <a:tbl>
              <a:tblPr firstRow="1" bandRow="1">
                <a:tableStyleId>{5C22544A-7EE6-4342-B048-85BDC9FD1C3A}</a:tableStyleId>
              </a:tblPr>
              <a:tblGrid>
                <a:gridCol w="1719385">
                  <a:extLst>
                    <a:ext uri="{9D8B030D-6E8A-4147-A177-3AD203B41FA5}">
                      <a16:colId xmlns:a16="http://schemas.microsoft.com/office/drawing/2014/main" val="4189771284"/>
                    </a:ext>
                  </a:extLst>
                </a:gridCol>
              </a:tblGrid>
              <a:tr h="370840">
                <a:tc>
                  <a:txBody>
                    <a:bodyPr/>
                    <a:lstStyle/>
                    <a:p>
                      <a:endParaRPr lang="es-GT"/>
                    </a:p>
                  </a:txBody>
                  <a:tcPr/>
                </a:tc>
                <a:extLst>
                  <a:ext uri="{0D108BD9-81ED-4DB2-BD59-A6C34878D82A}">
                    <a16:rowId xmlns:a16="http://schemas.microsoft.com/office/drawing/2014/main" val="553435983"/>
                  </a:ext>
                </a:extLst>
              </a:tr>
              <a:tr h="370840">
                <a:tc>
                  <a:txBody>
                    <a:bodyPr/>
                    <a:lstStyle/>
                    <a:p>
                      <a:endParaRPr lang="es-GT" dirty="0"/>
                    </a:p>
                  </a:txBody>
                  <a:tcPr/>
                </a:tc>
                <a:extLst>
                  <a:ext uri="{0D108BD9-81ED-4DB2-BD59-A6C34878D82A}">
                    <a16:rowId xmlns:a16="http://schemas.microsoft.com/office/drawing/2014/main" val="3970758809"/>
                  </a:ext>
                </a:extLst>
              </a:tr>
              <a:tr h="370840">
                <a:tc>
                  <a:txBody>
                    <a:bodyPr/>
                    <a:lstStyle/>
                    <a:p>
                      <a:r>
                        <a:rPr lang="es-GT" dirty="0">
                          <a:highlight>
                            <a:srgbClr val="FFFF00"/>
                          </a:highlight>
                        </a:rPr>
                        <a:t>VL = Nota1</a:t>
                      </a:r>
                    </a:p>
                  </a:txBody>
                  <a:tcPr/>
                </a:tc>
                <a:extLst>
                  <a:ext uri="{0D108BD9-81ED-4DB2-BD59-A6C34878D82A}">
                    <a16:rowId xmlns:a16="http://schemas.microsoft.com/office/drawing/2014/main" val="2086023529"/>
                  </a:ext>
                </a:extLst>
              </a:tr>
              <a:tr h="370840">
                <a:tc>
                  <a:txBody>
                    <a:bodyPr/>
                    <a:lstStyle/>
                    <a:p>
                      <a:r>
                        <a:rPr lang="es-GT" dirty="0">
                          <a:highlight>
                            <a:srgbClr val="FFFF00"/>
                          </a:highlight>
                        </a:rPr>
                        <a:t>VL= x y z</a:t>
                      </a:r>
                    </a:p>
                  </a:txBody>
                  <a:tcPr/>
                </a:tc>
                <a:extLst>
                  <a:ext uri="{0D108BD9-81ED-4DB2-BD59-A6C34878D82A}">
                    <a16:rowId xmlns:a16="http://schemas.microsoft.com/office/drawing/2014/main" val="2579821550"/>
                  </a:ext>
                </a:extLst>
              </a:tr>
              <a:tr h="370840">
                <a:tc>
                  <a:txBody>
                    <a:bodyPr/>
                    <a:lstStyle/>
                    <a:p>
                      <a:r>
                        <a:rPr lang="es-GT" dirty="0">
                          <a:highlight>
                            <a:srgbClr val="FFFF00"/>
                          </a:highlight>
                        </a:rPr>
                        <a:t>VL=Contador</a:t>
                      </a:r>
                    </a:p>
                  </a:txBody>
                  <a:tcPr/>
                </a:tc>
                <a:extLst>
                  <a:ext uri="{0D108BD9-81ED-4DB2-BD59-A6C34878D82A}">
                    <a16:rowId xmlns:a16="http://schemas.microsoft.com/office/drawing/2014/main" val="4069869843"/>
                  </a:ext>
                </a:extLst>
              </a:tr>
              <a:tr h="370840">
                <a:tc>
                  <a:txBody>
                    <a:bodyPr/>
                    <a:lstStyle/>
                    <a:p>
                      <a:r>
                        <a:rPr lang="es-GT" dirty="0">
                          <a:highlight>
                            <a:srgbClr val="00FF00"/>
                          </a:highlight>
                        </a:rPr>
                        <a:t>VG=Mensaje</a:t>
                      </a:r>
                    </a:p>
                  </a:txBody>
                  <a:tcPr/>
                </a:tc>
                <a:extLst>
                  <a:ext uri="{0D108BD9-81ED-4DB2-BD59-A6C34878D82A}">
                    <a16:rowId xmlns:a16="http://schemas.microsoft.com/office/drawing/2014/main" val="1225390272"/>
                  </a:ext>
                </a:extLst>
              </a:tr>
              <a:tr h="370840">
                <a:tc>
                  <a:txBody>
                    <a:bodyPr/>
                    <a:lstStyle/>
                    <a:p>
                      <a:r>
                        <a:rPr lang="es-GT" dirty="0">
                          <a:highlight>
                            <a:srgbClr val="00FF00"/>
                          </a:highlight>
                        </a:rPr>
                        <a:t>VG=Promedio</a:t>
                      </a:r>
                    </a:p>
                  </a:txBody>
                  <a:tcPr/>
                </a:tc>
                <a:extLst>
                  <a:ext uri="{0D108BD9-81ED-4DB2-BD59-A6C34878D82A}">
                    <a16:rowId xmlns:a16="http://schemas.microsoft.com/office/drawing/2014/main" val="3366283428"/>
                  </a:ext>
                </a:extLst>
              </a:tr>
            </a:tbl>
          </a:graphicData>
        </a:graphic>
      </p:graphicFrame>
      <p:sp>
        <p:nvSpPr>
          <p:cNvPr id="9" name="TextBox 8">
            <a:extLst>
              <a:ext uri="{FF2B5EF4-FFF2-40B4-BE49-F238E27FC236}">
                <a16:creationId xmlns:a16="http://schemas.microsoft.com/office/drawing/2014/main" id="{10909629-6C20-3686-DED4-177499EC00FE}"/>
              </a:ext>
            </a:extLst>
          </p:cNvPr>
          <p:cNvSpPr txBox="1"/>
          <p:nvPr/>
        </p:nvSpPr>
        <p:spPr>
          <a:xfrm>
            <a:off x="836246" y="1481881"/>
            <a:ext cx="1305169" cy="369332"/>
          </a:xfrm>
          <a:prstGeom prst="rect">
            <a:avLst/>
          </a:prstGeom>
          <a:noFill/>
        </p:spPr>
        <p:txBody>
          <a:bodyPr wrap="square" rtlCol="0">
            <a:spAutoFit/>
          </a:bodyPr>
          <a:lstStyle/>
          <a:p>
            <a:r>
              <a:rPr lang="es-GT" dirty="0"/>
              <a:t>Secuencial</a:t>
            </a:r>
          </a:p>
        </p:txBody>
      </p:sp>
      <p:sp>
        <p:nvSpPr>
          <p:cNvPr id="10" name="TextBox 9">
            <a:extLst>
              <a:ext uri="{FF2B5EF4-FFF2-40B4-BE49-F238E27FC236}">
                <a16:creationId xmlns:a16="http://schemas.microsoft.com/office/drawing/2014/main" id="{67CBA633-1010-78A4-6169-BEE9F31B78AC}"/>
              </a:ext>
            </a:extLst>
          </p:cNvPr>
          <p:cNvSpPr txBox="1"/>
          <p:nvPr/>
        </p:nvSpPr>
        <p:spPr>
          <a:xfrm>
            <a:off x="3008923" y="1481881"/>
            <a:ext cx="1817077" cy="369332"/>
          </a:xfrm>
          <a:prstGeom prst="rect">
            <a:avLst/>
          </a:prstGeom>
          <a:noFill/>
        </p:spPr>
        <p:txBody>
          <a:bodyPr wrap="square" rtlCol="0">
            <a:spAutoFit/>
          </a:bodyPr>
          <a:lstStyle/>
          <a:p>
            <a:r>
              <a:rPr lang="es-GT" dirty="0"/>
              <a:t>Procedimientos</a:t>
            </a:r>
          </a:p>
        </p:txBody>
      </p:sp>
      <p:graphicFrame>
        <p:nvGraphicFramePr>
          <p:cNvPr id="11" name="Table 10">
            <a:extLst>
              <a:ext uri="{FF2B5EF4-FFF2-40B4-BE49-F238E27FC236}">
                <a16:creationId xmlns:a16="http://schemas.microsoft.com/office/drawing/2014/main" id="{C18FAF3F-90D0-6564-0B51-E21B6B00C718}"/>
              </a:ext>
            </a:extLst>
          </p:cNvPr>
          <p:cNvGraphicFramePr>
            <a:graphicFrameLocks noGrp="1"/>
          </p:cNvGraphicFramePr>
          <p:nvPr>
            <p:extLst>
              <p:ext uri="{D42A27DB-BD31-4B8C-83A1-F6EECF244321}">
                <p14:modId xmlns:p14="http://schemas.microsoft.com/office/powerpoint/2010/main" val="1904658412"/>
              </p:ext>
            </p:extLst>
          </p:nvPr>
        </p:nvGraphicFramePr>
        <p:xfrm>
          <a:off x="5400431" y="1876668"/>
          <a:ext cx="1719385" cy="2595880"/>
        </p:xfrm>
        <a:graphic>
          <a:graphicData uri="http://schemas.openxmlformats.org/drawingml/2006/table">
            <a:tbl>
              <a:tblPr firstRow="1" bandRow="1">
                <a:tableStyleId>{5C22544A-7EE6-4342-B048-85BDC9FD1C3A}</a:tableStyleId>
              </a:tblPr>
              <a:tblGrid>
                <a:gridCol w="1719385">
                  <a:extLst>
                    <a:ext uri="{9D8B030D-6E8A-4147-A177-3AD203B41FA5}">
                      <a16:colId xmlns:a16="http://schemas.microsoft.com/office/drawing/2014/main" val="4189771284"/>
                    </a:ext>
                  </a:extLst>
                </a:gridCol>
              </a:tblGrid>
              <a:tr h="370840">
                <a:tc>
                  <a:txBody>
                    <a:bodyPr/>
                    <a:lstStyle/>
                    <a:p>
                      <a:endParaRPr lang="es-GT"/>
                    </a:p>
                  </a:txBody>
                  <a:tcPr/>
                </a:tc>
                <a:extLst>
                  <a:ext uri="{0D108BD9-81ED-4DB2-BD59-A6C34878D82A}">
                    <a16:rowId xmlns:a16="http://schemas.microsoft.com/office/drawing/2014/main" val="553435983"/>
                  </a:ext>
                </a:extLst>
              </a:tr>
              <a:tr h="370840">
                <a:tc>
                  <a:txBody>
                    <a:bodyPr/>
                    <a:lstStyle/>
                    <a:p>
                      <a:endParaRPr lang="es-GT" dirty="0"/>
                    </a:p>
                  </a:txBody>
                  <a:tcPr/>
                </a:tc>
                <a:extLst>
                  <a:ext uri="{0D108BD9-81ED-4DB2-BD59-A6C34878D82A}">
                    <a16:rowId xmlns:a16="http://schemas.microsoft.com/office/drawing/2014/main" val="3970758809"/>
                  </a:ext>
                </a:extLst>
              </a:tr>
              <a:tr h="370840">
                <a:tc>
                  <a:txBody>
                    <a:bodyPr/>
                    <a:lstStyle/>
                    <a:p>
                      <a:r>
                        <a:rPr lang="es-GT" dirty="0">
                          <a:highlight>
                            <a:srgbClr val="00FFFF"/>
                          </a:highlight>
                        </a:rPr>
                        <a:t>VL = Nota1</a:t>
                      </a:r>
                    </a:p>
                  </a:txBody>
                  <a:tcPr/>
                </a:tc>
                <a:extLst>
                  <a:ext uri="{0D108BD9-81ED-4DB2-BD59-A6C34878D82A}">
                    <a16:rowId xmlns:a16="http://schemas.microsoft.com/office/drawing/2014/main" val="2086023529"/>
                  </a:ext>
                </a:extLst>
              </a:tr>
              <a:tr h="370840">
                <a:tc>
                  <a:txBody>
                    <a:bodyPr/>
                    <a:lstStyle/>
                    <a:p>
                      <a:r>
                        <a:rPr lang="es-GT" dirty="0">
                          <a:highlight>
                            <a:srgbClr val="00FFFF"/>
                          </a:highlight>
                        </a:rPr>
                        <a:t>VL= x y z</a:t>
                      </a:r>
                    </a:p>
                  </a:txBody>
                  <a:tcPr/>
                </a:tc>
                <a:extLst>
                  <a:ext uri="{0D108BD9-81ED-4DB2-BD59-A6C34878D82A}">
                    <a16:rowId xmlns:a16="http://schemas.microsoft.com/office/drawing/2014/main" val="2579821550"/>
                  </a:ext>
                </a:extLst>
              </a:tr>
              <a:tr h="370840">
                <a:tc>
                  <a:txBody>
                    <a:bodyPr/>
                    <a:lstStyle/>
                    <a:p>
                      <a:r>
                        <a:rPr lang="es-GT" dirty="0">
                          <a:highlight>
                            <a:srgbClr val="00FFFF"/>
                          </a:highlight>
                        </a:rPr>
                        <a:t>VL=Contador</a:t>
                      </a:r>
                    </a:p>
                  </a:txBody>
                  <a:tcPr/>
                </a:tc>
                <a:extLst>
                  <a:ext uri="{0D108BD9-81ED-4DB2-BD59-A6C34878D82A}">
                    <a16:rowId xmlns:a16="http://schemas.microsoft.com/office/drawing/2014/main" val="4069869843"/>
                  </a:ext>
                </a:extLst>
              </a:tr>
              <a:tr h="370840">
                <a:tc>
                  <a:txBody>
                    <a:bodyPr/>
                    <a:lstStyle/>
                    <a:p>
                      <a:r>
                        <a:rPr lang="es-GT" dirty="0">
                          <a:highlight>
                            <a:srgbClr val="00FFFF"/>
                          </a:highlight>
                        </a:rPr>
                        <a:t>VG=Mensaje</a:t>
                      </a:r>
                    </a:p>
                  </a:txBody>
                  <a:tcPr/>
                </a:tc>
                <a:extLst>
                  <a:ext uri="{0D108BD9-81ED-4DB2-BD59-A6C34878D82A}">
                    <a16:rowId xmlns:a16="http://schemas.microsoft.com/office/drawing/2014/main" val="122539027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GT" dirty="0">
                          <a:highlight>
                            <a:srgbClr val="00FFFF"/>
                          </a:highlight>
                        </a:rPr>
                        <a:t>VG=Promedio</a:t>
                      </a:r>
                    </a:p>
                  </a:txBody>
                  <a:tcPr/>
                </a:tc>
                <a:extLst>
                  <a:ext uri="{0D108BD9-81ED-4DB2-BD59-A6C34878D82A}">
                    <a16:rowId xmlns:a16="http://schemas.microsoft.com/office/drawing/2014/main" val="891017002"/>
                  </a:ext>
                </a:extLst>
              </a:tr>
            </a:tbl>
          </a:graphicData>
        </a:graphic>
      </p:graphicFrame>
      <p:sp>
        <p:nvSpPr>
          <p:cNvPr id="12" name="TextBox 11">
            <a:extLst>
              <a:ext uri="{FF2B5EF4-FFF2-40B4-BE49-F238E27FC236}">
                <a16:creationId xmlns:a16="http://schemas.microsoft.com/office/drawing/2014/main" id="{7A51E010-2BCD-DE94-AD9D-978F4F0A6D59}"/>
              </a:ext>
            </a:extLst>
          </p:cNvPr>
          <p:cNvSpPr txBox="1"/>
          <p:nvPr/>
        </p:nvSpPr>
        <p:spPr>
          <a:xfrm>
            <a:off x="5400431" y="1481881"/>
            <a:ext cx="1817077" cy="369332"/>
          </a:xfrm>
          <a:prstGeom prst="rect">
            <a:avLst/>
          </a:prstGeom>
          <a:noFill/>
        </p:spPr>
        <p:txBody>
          <a:bodyPr wrap="square" rtlCol="0">
            <a:spAutoFit/>
          </a:bodyPr>
          <a:lstStyle/>
          <a:p>
            <a:r>
              <a:rPr lang="es-GT" dirty="0"/>
              <a:t>Objetos</a:t>
            </a:r>
          </a:p>
        </p:txBody>
      </p:sp>
    </p:spTree>
    <p:extLst>
      <p:ext uri="{BB962C8B-B14F-4D97-AF65-F5344CB8AC3E}">
        <p14:creationId xmlns:p14="http://schemas.microsoft.com/office/powerpoint/2010/main" val="36192696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A9FCFC7-FCDD-AD6C-8AF2-513890F9826A}"/>
              </a:ext>
            </a:extLst>
          </p:cNvPr>
          <p:cNvPicPr>
            <a:picLocks noChangeAspect="1"/>
          </p:cNvPicPr>
          <p:nvPr/>
        </p:nvPicPr>
        <p:blipFill>
          <a:blip r:embed="rId2"/>
          <a:stretch>
            <a:fillRect/>
          </a:stretch>
        </p:blipFill>
        <p:spPr>
          <a:xfrm>
            <a:off x="942975" y="465708"/>
            <a:ext cx="7096125" cy="4617593"/>
          </a:xfrm>
          <a:prstGeom prst="rect">
            <a:avLst/>
          </a:prstGeom>
        </p:spPr>
      </p:pic>
    </p:spTree>
    <p:extLst>
      <p:ext uri="{BB962C8B-B14F-4D97-AF65-F5344CB8AC3E}">
        <p14:creationId xmlns:p14="http://schemas.microsoft.com/office/powerpoint/2010/main" val="485355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F48B9-D933-BA83-A6E2-E6E5ADB0D785}"/>
              </a:ext>
            </a:extLst>
          </p:cNvPr>
          <p:cNvSpPr>
            <a:spLocks noGrp="1"/>
          </p:cNvSpPr>
          <p:nvPr>
            <p:ph type="title"/>
          </p:nvPr>
        </p:nvSpPr>
        <p:spPr/>
        <p:txBody>
          <a:bodyPr/>
          <a:lstStyle/>
          <a:p>
            <a:r>
              <a:rPr lang="es-GT" dirty="0"/>
              <a:t>Correo Postal</a:t>
            </a:r>
          </a:p>
        </p:txBody>
      </p:sp>
      <p:pic>
        <p:nvPicPr>
          <p:cNvPr id="5" name="Picture 4">
            <a:extLst>
              <a:ext uri="{FF2B5EF4-FFF2-40B4-BE49-F238E27FC236}">
                <a16:creationId xmlns:a16="http://schemas.microsoft.com/office/drawing/2014/main" id="{92406AB5-0FF2-20FD-67CC-9319B369BFDF}"/>
              </a:ext>
            </a:extLst>
          </p:cNvPr>
          <p:cNvPicPr>
            <a:picLocks noChangeAspect="1"/>
          </p:cNvPicPr>
          <p:nvPr/>
        </p:nvPicPr>
        <p:blipFill>
          <a:blip r:embed="rId2"/>
          <a:stretch>
            <a:fillRect/>
          </a:stretch>
        </p:blipFill>
        <p:spPr>
          <a:xfrm>
            <a:off x="871537" y="1802026"/>
            <a:ext cx="2619375" cy="1743075"/>
          </a:xfrm>
          <a:prstGeom prst="rect">
            <a:avLst/>
          </a:prstGeom>
        </p:spPr>
      </p:pic>
      <p:pic>
        <p:nvPicPr>
          <p:cNvPr id="6" name="Picture 5">
            <a:extLst>
              <a:ext uri="{FF2B5EF4-FFF2-40B4-BE49-F238E27FC236}">
                <a16:creationId xmlns:a16="http://schemas.microsoft.com/office/drawing/2014/main" id="{21A0AD55-2937-4BFC-56E3-5D61D15A5473}"/>
              </a:ext>
            </a:extLst>
          </p:cNvPr>
          <p:cNvPicPr>
            <a:picLocks noChangeAspect="1"/>
          </p:cNvPicPr>
          <p:nvPr/>
        </p:nvPicPr>
        <p:blipFill>
          <a:blip r:embed="rId3"/>
          <a:stretch>
            <a:fillRect/>
          </a:stretch>
        </p:blipFill>
        <p:spPr>
          <a:xfrm>
            <a:off x="4933949" y="1447801"/>
            <a:ext cx="3190875" cy="2390774"/>
          </a:xfrm>
          <a:prstGeom prst="rect">
            <a:avLst/>
          </a:prstGeom>
        </p:spPr>
      </p:pic>
      <p:pic>
        <p:nvPicPr>
          <p:cNvPr id="2050" name="Picture 2" descr="Dirección postal - Wikipedia, la ...">
            <a:extLst>
              <a:ext uri="{FF2B5EF4-FFF2-40B4-BE49-F238E27FC236}">
                <a16:creationId xmlns:a16="http://schemas.microsoft.com/office/drawing/2014/main" id="{8F90B4F6-60EB-718A-CE66-2A999B8E28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50" y="3165901"/>
            <a:ext cx="2609850" cy="175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863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F230B-4CD1-B0C9-8DAA-3D49F256D25A}"/>
              </a:ext>
            </a:extLst>
          </p:cNvPr>
          <p:cNvSpPr>
            <a:spLocks noGrp="1"/>
          </p:cNvSpPr>
          <p:nvPr>
            <p:ph type="title"/>
          </p:nvPr>
        </p:nvSpPr>
        <p:spPr>
          <a:xfrm>
            <a:off x="1867485" y="227038"/>
            <a:ext cx="4447800" cy="1058400"/>
          </a:xfrm>
        </p:spPr>
        <p:txBody>
          <a:bodyPr/>
          <a:lstStyle/>
          <a:p>
            <a:r>
              <a:rPr lang="es-GT" dirty="0"/>
              <a:t>Correo actual</a:t>
            </a:r>
          </a:p>
        </p:txBody>
      </p:sp>
      <p:pic>
        <p:nvPicPr>
          <p:cNvPr id="4" name="Picture 3">
            <a:extLst>
              <a:ext uri="{FF2B5EF4-FFF2-40B4-BE49-F238E27FC236}">
                <a16:creationId xmlns:a16="http://schemas.microsoft.com/office/drawing/2014/main" id="{43D1A169-A4AC-98EB-5E94-546D99818E7C}"/>
              </a:ext>
            </a:extLst>
          </p:cNvPr>
          <p:cNvPicPr>
            <a:picLocks noChangeAspect="1"/>
          </p:cNvPicPr>
          <p:nvPr/>
        </p:nvPicPr>
        <p:blipFill>
          <a:blip r:embed="rId2"/>
          <a:stretch>
            <a:fillRect/>
          </a:stretch>
        </p:blipFill>
        <p:spPr>
          <a:xfrm>
            <a:off x="1400175" y="1047313"/>
            <a:ext cx="6610350" cy="3690150"/>
          </a:xfrm>
          <a:prstGeom prst="rect">
            <a:avLst/>
          </a:prstGeom>
        </p:spPr>
      </p:pic>
    </p:spTree>
    <p:extLst>
      <p:ext uri="{BB962C8B-B14F-4D97-AF65-F5344CB8AC3E}">
        <p14:creationId xmlns:p14="http://schemas.microsoft.com/office/powerpoint/2010/main" val="4166759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56264-5053-4984-9398-BF841D43EAB2}"/>
              </a:ext>
            </a:extLst>
          </p:cNvPr>
          <p:cNvSpPr>
            <a:spLocks noGrp="1"/>
          </p:cNvSpPr>
          <p:nvPr>
            <p:ph type="title"/>
          </p:nvPr>
        </p:nvSpPr>
        <p:spPr>
          <a:xfrm>
            <a:off x="622753" y="97314"/>
            <a:ext cx="8035018" cy="1058400"/>
          </a:xfrm>
        </p:spPr>
        <p:txBody>
          <a:bodyPr/>
          <a:lstStyle/>
          <a:p>
            <a:r>
              <a:rPr lang="es-GT" dirty="0"/>
              <a:t>Arquitectura  de Aplicaciòn Web</a:t>
            </a:r>
          </a:p>
        </p:txBody>
      </p:sp>
      <p:pic>
        <p:nvPicPr>
          <p:cNvPr id="4" name="Picture 3">
            <a:extLst>
              <a:ext uri="{FF2B5EF4-FFF2-40B4-BE49-F238E27FC236}">
                <a16:creationId xmlns:a16="http://schemas.microsoft.com/office/drawing/2014/main" id="{4691FD5B-500F-7E13-7E64-D6D6D34A8C17}"/>
              </a:ext>
            </a:extLst>
          </p:cNvPr>
          <p:cNvPicPr>
            <a:picLocks noChangeAspect="1"/>
          </p:cNvPicPr>
          <p:nvPr/>
        </p:nvPicPr>
        <p:blipFill>
          <a:blip r:embed="rId2"/>
          <a:stretch>
            <a:fillRect/>
          </a:stretch>
        </p:blipFill>
        <p:spPr>
          <a:xfrm>
            <a:off x="773017" y="1155714"/>
            <a:ext cx="7428915" cy="3133725"/>
          </a:xfrm>
          <a:prstGeom prst="rect">
            <a:avLst/>
          </a:prstGeom>
        </p:spPr>
      </p:pic>
    </p:spTree>
    <p:extLst>
      <p:ext uri="{BB962C8B-B14F-4D97-AF65-F5344CB8AC3E}">
        <p14:creationId xmlns:p14="http://schemas.microsoft.com/office/powerpoint/2010/main" val="2226787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PlaceHolder 1"/>
          <p:cNvSpPr>
            <a:spLocks noGrp="1"/>
          </p:cNvSpPr>
          <p:nvPr>
            <p:ph type="title"/>
          </p:nvPr>
        </p:nvSpPr>
        <p:spPr>
          <a:xfrm>
            <a:off x="714240" y="895320"/>
            <a:ext cx="6190920" cy="213336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5500" b="0" strike="noStrike" spc="-1">
                <a:solidFill>
                  <a:schemeClr val="dk1"/>
                </a:solidFill>
                <a:latin typeface="Playfair Display"/>
                <a:ea typeface="Playfair Display"/>
              </a:rPr>
              <a:t>Introducción a HTML</a:t>
            </a:r>
            <a:endParaRPr lang="fr-FR" sz="5500" b="0" strike="noStrike" spc="-1">
              <a:solidFill>
                <a:schemeClr val="dk1"/>
              </a:solidFill>
              <a:latin typeface="Arial"/>
            </a:endParaRPr>
          </a:p>
        </p:txBody>
      </p:sp>
      <p:sp>
        <p:nvSpPr>
          <p:cNvPr id="72" name="PlaceHolder 2"/>
          <p:cNvSpPr>
            <a:spLocks noGrp="1"/>
          </p:cNvSpPr>
          <p:nvPr>
            <p:ph type="subTitle"/>
          </p:nvPr>
        </p:nvSpPr>
        <p:spPr>
          <a:xfrm>
            <a:off x="4600440" y="3714840"/>
            <a:ext cx="3828600" cy="523440"/>
          </a:xfrm>
          <a:prstGeom prst="rect">
            <a:avLst/>
          </a:prstGeom>
          <a:noFill/>
          <a:ln w="0">
            <a:noFill/>
          </a:ln>
        </p:spPr>
        <p:txBody>
          <a:bodyPr lIns="91440" tIns="91440" rIns="91440" bIns="91440" anchor="ctr">
            <a:normAutofit fontScale="90335" lnSpcReduction="20000"/>
          </a:bodyPr>
          <a:lstStyle/>
          <a:p>
            <a:pPr indent="0" algn="r">
              <a:lnSpc>
                <a:spcPct val="100000"/>
              </a:lnSpc>
              <a:buNone/>
              <a:tabLst>
                <a:tab pos="0" algn="l"/>
              </a:tabLst>
            </a:pPr>
            <a:r>
              <a:rPr lang="en" sz="1400" b="0" strike="noStrike" spc="-1">
                <a:solidFill>
                  <a:schemeClr val="dk1"/>
                </a:solidFill>
                <a:latin typeface="Montserrat"/>
                <a:ea typeface="Montserrat"/>
              </a:rPr>
              <a:t>Aprenda los conceptos básicos de HTML y su estructura.</a:t>
            </a:r>
            <a:endParaRPr lang="en-US" sz="1400" b="0" strike="noStrike" spc="-1" dirty="0">
              <a:solidFill>
                <a:srgbClr val="000000"/>
              </a:solidFill>
              <a:latin typeface="OpenSymbol"/>
            </a:endParaRPr>
          </a:p>
        </p:txBody>
      </p:sp>
      <p:cxnSp>
        <p:nvCxnSpPr>
          <p:cNvPr id="73" name="Google Shape;148;p26"/>
          <p:cNvCxnSpPr/>
          <p:nvPr/>
        </p:nvCxnSpPr>
        <p:spPr>
          <a:xfrm>
            <a:off x="4974120" y="3492000"/>
            <a:ext cx="3452040" cy="360"/>
          </a:xfrm>
          <a:prstGeom prst="straightConnector1">
            <a:avLst/>
          </a:prstGeom>
          <a:ln w="9525">
            <a:solidFill>
              <a:srgbClr val="191919"/>
            </a:solidFill>
            <a:round/>
            <a:tailEnd type="stealth"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PlaceHolder 1"/>
          <p:cNvSpPr>
            <a:spLocks noGrp="1"/>
          </p:cNvSpPr>
          <p:nvPr>
            <p:ph type="title"/>
          </p:nvPr>
        </p:nvSpPr>
        <p:spPr>
          <a:xfrm>
            <a:off x="714240" y="895320"/>
            <a:ext cx="4047840" cy="55224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en" sz="3000" b="0" strike="noStrike" spc="-1">
                <a:solidFill>
                  <a:schemeClr val="dk1"/>
                </a:solidFill>
                <a:latin typeface="Playfair Display"/>
                <a:ea typeface="Playfair Display"/>
              </a:rPr>
              <a:t>Introducción</a:t>
            </a:r>
            <a:endParaRPr lang="fr-FR" sz="3000" b="0" strike="noStrike" spc="-1">
              <a:solidFill>
                <a:schemeClr val="dk1"/>
              </a:solidFill>
              <a:latin typeface="Arial"/>
            </a:endParaRPr>
          </a:p>
        </p:txBody>
      </p:sp>
      <p:sp>
        <p:nvSpPr>
          <p:cNvPr id="75" name="PlaceHolder 2"/>
          <p:cNvSpPr>
            <a:spLocks noGrp="1"/>
          </p:cNvSpPr>
          <p:nvPr>
            <p:ph/>
          </p:nvPr>
        </p:nvSpPr>
        <p:spPr>
          <a:xfrm>
            <a:off x="714240" y="1447920"/>
            <a:ext cx="4047840" cy="2943000"/>
          </a:xfrm>
          <a:prstGeom prst="rect">
            <a:avLst/>
          </a:prstGeom>
          <a:noFill/>
          <a:ln w="0">
            <a:noFill/>
          </a:ln>
        </p:spPr>
        <p:txBody>
          <a:bodyPr lIns="91440" tIns="91440" rIns="91440" bIns="91440" anchor="t">
            <a:normAutofit fontScale="92500" lnSpcReduction="10000"/>
          </a:bodyPr>
          <a:lstStyle/>
          <a:p>
            <a:pPr indent="0">
              <a:lnSpc>
                <a:spcPct val="100000"/>
              </a:lnSpc>
              <a:buNone/>
              <a:tabLst>
                <a:tab pos="0" algn="l"/>
              </a:tabLst>
            </a:pPr>
            <a:r>
              <a:rPr lang="en" sz="1400" b="0" strike="noStrike" spc="-1" dirty="0">
                <a:solidFill>
                  <a:schemeClr val="dk1"/>
                </a:solidFill>
                <a:latin typeface="Montserrat"/>
                <a:ea typeface="Montserrat"/>
              </a:rPr>
              <a:t>HTML, o </a:t>
            </a:r>
            <a:r>
              <a:rPr lang="en" sz="1400" b="1" strike="noStrike" spc="-1" dirty="0">
                <a:solidFill>
                  <a:schemeClr val="dk1"/>
                </a:solidFill>
                <a:latin typeface="Montserrat"/>
                <a:ea typeface="Montserrat"/>
              </a:rPr>
              <a:t>Lenguaje de Marcado de Hipertexto</a:t>
            </a:r>
            <a:r>
              <a:rPr lang="en" sz="1400" b="0" strike="noStrike" spc="-1" dirty="0">
                <a:solidFill>
                  <a:schemeClr val="dk1"/>
                </a:solidFill>
                <a:latin typeface="Montserrat"/>
                <a:ea typeface="Montserrat"/>
              </a:rPr>
              <a:t>, es esencial para el </a:t>
            </a:r>
            <a:r>
              <a:rPr lang="en" sz="1400" b="1" strike="noStrike" spc="-1" dirty="0">
                <a:solidFill>
                  <a:schemeClr val="dk1"/>
                </a:solidFill>
                <a:latin typeface="Montserrat"/>
                <a:ea typeface="Montserrat"/>
              </a:rPr>
              <a:t>desarrollo web</a:t>
            </a:r>
            <a:r>
              <a:rPr lang="en" sz="1400" b="0" strike="noStrike" spc="-1" dirty="0">
                <a:solidFill>
                  <a:schemeClr val="dk1"/>
                </a:solidFill>
                <a:latin typeface="Montserrat"/>
                <a:ea typeface="Montserrat"/>
              </a:rPr>
              <a:t>, ya que permite estructurar el contenido que se presenta en las páginas Web. </a:t>
            </a:r>
          </a:p>
          <a:p>
            <a:pPr indent="0">
              <a:lnSpc>
                <a:spcPct val="100000"/>
              </a:lnSpc>
              <a:buNone/>
              <a:tabLst>
                <a:tab pos="0" algn="l"/>
              </a:tabLst>
            </a:pPr>
            <a:endParaRPr lang="en" sz="1400" spc="-1" dirty="0">
              <a:solidFill>
                <a:schemeClr val="dk1"/>
              </a:solidFill>
              <a:latin typeface="Montserrat"/>
              <a:ea typeface="Montserrat"/>
            </a:endParaRPr>
          </a:p>
          <a:p>
            <a:pPr indent="0">
              <a:lnSpc>
                <a:spcPct val="100000"/>
              </a:lnSpc>
              <a:buNone/>
              <a:tabLst>
                <a:tab pos="0" algn="l"/>
              </a:tabLst>
            </a:pPr>
            <a:r>
              <a:rPr lang="en" sz="1400" b="0" strike="noStrike" spc="-1" dirty="0">
                <a:solidFill>
                  <a:schemeClr val="dk1"/>
                </a:solidFill>
                <a:latin typeface="Montserrat"/>
                <a:ea typeface="Montserrat"/>
              </a:rPr>
              <a:t>A través de </a:t>
            </a:r>
            <a:r>
              <a:rPr lang="en" sz="1400" b="1" strike="noStrike" spc="-1" dirty="0">
                <a:solidFill>
                  <a:schemeClr val="dk1"/>
                </a:solidFill>
                <a:latin typeface="Montserrat"/>
                <a:ea typeface="Montserrat"/>
              </a:rPr>
              <a:t>etiquetas</a:t>
            </a:r>
            <a:r>
              <a:rPr lang="en" sz="1400" b="0" strike="noStrike" spc="-1" dirty="0">
                <a:solidFill>
                  <a:schemeClr val="dk1"/>
                </a:solidFill>
                <a:latin typeface="Montserrat"/>
                <a:ea typeface="Montserrat"/>
              </a:rPr>
              <a:t>, se definen elementos como </a:t>
            </a:r>
            <a:r>
              <a:rPr lang="en" sz="1400" b="1" strike="noStrike" spc="-1" dirty="0">
                <a:solidFill>
                  <a:schemeClr val="dk1"/>
                </a:solidFill>
                <a:latin typeface="Montserrat"/>
                <a:ea typeface="Montserrat"/>
              </a:rPr>
              <a:t>textos, imágenes y enlaces</a:t>
            </a:r>
            <a:r>
              <a:rPr lang="en" sz="1400" b="0" strike="noStrike" spc="-1" dirty="0">
                <a:solidFill>
                  <a:schemeClr val="dk1"/>
                </a:solidFill>
                <a:latin typeface="Montserrat"/>
                <a:ea typeface="Montserrat"/>
              </a:rPr>
              <a:t>, creando una jerarquía que los navegadores interpretan para mostrar la información.</a:t>
            </a:r>
          </a:p>
          <a:p>
            <a:pPr indent="0">
              <a:lnSpc>
                <a:spcPct val="100000"/>
              </a:lnSpc>
              <a:buNone/>
              <a:tabLst>
                <a:tab pos="0" algn="l"/>
              </a:tabLst>
            </a:pPr>
            <a:endParaRPr lang="en" sz="1400" spc="-1" dirty="0">
              <a:solidFill>
                <a:schemeClr val="dk1"/>
              </a:solidFill>
              <a:latin typeface="Montserrat"/>
              <a:ea typeface="Montserrat"/>
            </a:endParaRPr>
          </a:p>
          <a:p>
            <a:pPr indent="0">
              <a:lnSpc>
                <a:spcPct val="100000"/>
              </a:lnSpc>
              <a:buNone/>
              <a:tabLst>
                <a:tab pos="0" algn="l"/>
              </a:tabLst>
            </a:pPr>
            <a:r>
              <a:rPr lang="en" sz="1400" b="0" strike="noStrike" spc="-1" dirty="0">
                <a:solidFill>
                  <a:schemeClr val="dk1"/>
                </a:solidFill>
                <a:latin typeface="Montserrat"/>
                <a:ea typeface="Montserrat"/>
              </a:rPr>
              <a:t> Además, HTML es la </a:t>
            </a:r>
            <a:r>
              <a:rPr lang="en" sz="1400" b="1" strike="noStrike" spc="-1" dirty="0">
                <a:solidFill>
                  <a:schemeClr val="dk1"/>
                </a:solidFill>
                <a:latin typeface="Montserrat"/>
                <a:ea typeface="Montserrat"/>
              </a:rPr>
              <a:t>base para la creación de aplicaciones web</a:t>
            </a:r>
            <a:r>
              <a:rPr lang="en" sz="1400" b="0" strike="noStrike" spc="-1" dirty="0">
                <a:solidFill>
                  <a:schemeClr val="dk1"/>
                </a:solidFill>
                <a:latin typeface="Montserrat"/>
                <a:ea typeface="Montserrat"/>
              </a:rPr>
              <a:t> más complejas, integrándose con tecnologías como CSS y JavaScript para mejorar la funcionalidad y presentación.</a:t>
            </a:r>
          </a:p>
          <a:p>
            <a:pPr indent="0">
              <a:lnSpc>
                <a:spcPct val="100000"/>
              </a:lnSpc>
              <a:buNone/>
              <a:tabLst>
                <a:tab pos="0" algn="l"/>
              </a:tabLst>
            </a:pPr>
            <a:endParaRPr lang="fr-FR" sz="1400" b="0" strike="noStrike" spc="-1" dirty="0">
              <a:solidFill>
                <a:srgbClr val="000000"/>
              </a:solidFill>
              <a:latin typeface="Arial"/>
            </a:endParaRPr>
          </a:p>
        </p:txBody>
      </p:sp>
      <p:pic>
        <p:nvPicPr>
          <p:cNvPr id="3" name="Picture 2" descr="A computer screen with text&#10;&#10;AI-generated content may be incorrect.">
            <a:extLst>
              <a:ext uri="{FF2B5EF4-FFF2-40B4-BE49-F238E27FC236}">
                <a16:creationId xmlns:a16="http://schemas.microsoft.com/office/drawing/2014/main" id="{F0A1B2BB-32FC-05A5-7B39-8C6BDF29E91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352987" y="860736"/>
            <a:ext cx="2784464" cy="353018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1486404" y="1004170"/>
            <a:ext cx="6533640" cy="56160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en" sz="5000" b="0" strike="noStrike" spc="-1" dirty="0">
                <a:solidFill>
                  <a:schemeClr val="lt1"/>
                </a:solidFill>
                <a:latin typeface="Playfair Display"/>
                <a:ea typeface="Playfair Display"/>
              </a:rPr>
              <a:t>Estructura basica</a:t>
            </a:r>
            <a:endParaRPr lang="fr-FR" sz="5000" b="0" strike="noStrike" spc="-1" dirty="0">
              <a:solidFill>
                <a:schemeClr val="dk1"/>
              </a:solidFill>
              <a:latin typeface="Arial"/>
            </a:endParaRPr>
          </a:p>
        </p:txBody>
      </p:sp>
      <p:cxnSp>
        <p:nvCxnSpPr>
          <p:cNvPr id="80" name="Google Shape;220;p31"/>
          <p:cNvCxnSpPr/>
          <p:nvPr/>
        </p:nvCxnSpPr>
        <p:spPr>
          <a:xfrm>
            <a:off x="3347687" y="4138970"/>
            <a:ext cx="3452040" cy="360"/>
          </a:xfrm>
          <a:prstGeom prst="straightConnector1">
            <a:avLst/>
          </a:prstGeom>
          <a:ln w="9525">
            <a:solidFill>
              <a:srgbClr val="F3F3F3"/>
            </a:solidFill>
            <a:round/>
            <a:tailEnd type="stealth" w="med" len="med"/>
          </a:ln>
        </p:spPr>
      </p:cxnSp>
      <p:pic>
        <p:nvPicPr>
          <p:cNvPr id="4" name="Picture 3">
            <a:extLst>
              <a:ext uri="{FF2B5EF4-FFF2-40B4-BE49-F238E27FC236}">
                <a16:creationId xmlns:a16="http://schemas.microsoft.com/office/drawing/2014/main" id="{E77A3D6A-092F-2A4D-3349-85728611BB6C}"/>
              </a:ext>
            </a:extLst>
          </p:cNvPr>
          <p:cNvPicPr>
            <a:picLocks noChangeAspect="1"/>
          </p:cNvPicPr>
          <p:nvPr/>
        </p:nvPicPr>
        <p:blipFill>
          <a:blip r:embed="rId3"/>
          <a:stretch>
            <a:fillRect/>
          </a:stretch>
        </p:blipFill>
        <p:spPr>
          <a:xfrm>
            <a:off x="2282725" y="2073813"/>
            <a:ext cx="3939881" cy="1760373"/>
          </a:xfrm>
          <a:prstGeom prst="rect">
            <a:avLst/>
          </a:prstGeom>
        </p:spPr>
      </p:pic>
    </p:spTree>
  </p:cSld>
  <p:clrMapOvr>
    <a:masterClrMapping/>
  </p:clrMapOvr>
</p:sld>
</file>

<file path=ppt/theme/theme1.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257</TotalTime>
  <Words>1272</Words>
  <Application>Microsoft Office PowerPoint</Application>
  <PresentationFormat>On-screen Show (16:9)</PresentationFormat>
  <Paragraphs>108</Paragraphs>
  <Slides>22</Slides>
  <Notes>3</Notes>
  <HiddenSlides>0</HiddenSlides>
  <MMClips>0</MMClips>
  <ScaleCrop>false</ScaleCrop>
  <HeadingPairs>
    <vt:vector size="6" baseType="variant">
      <vt:variant>
        <vt:lpstr>Fonts Used</vt:lpstr>
      </vt:variant>
      <vt:variant>
        <vt:i4>9</vt:i4>
      </vt:variant>
      <vt:variant>
        <vt:lpstr>Theme</vt:lpstr>
      </vt:variant>
      <vt:variant>
        <vt:i4>21</vt:i4>
      </vt:variant>
      <vt:variant>
        <vt:lpstr>Slide Titles</vt:lpstr>
      </vt:variant>
      <vt:variant>
        <vt:i4>22</vt:i4>
      </vt:variant>
    </vt:vector>
  </HeadingPairs>
  <TitlesOfParts>
    <vt:vector size="52" baseType="lpstr">
      <vt:lpstr>Aptos</vt:lpstr>
      <vt:lpstr>Arial</vt:lpstr>
      <vt:lpstr>Arial Unicode MS</vt:lpstr>
      <vt:lpstr>Montserrat</vt:lpstr>
      <vt:lpstr>OpenSymbol</vt:lpstr>
      <vt:lpstr>Playfair Display</vt:lpstr>
      <vt:lpstr>Raleway</vt:lpstr>
      <vt:lpstr>Symbol</vt:lpstr>
      <vt:lpstr>Wingdings</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Formal Conference Style Presentation by Slidesgo</vt:lpstr>
      <vt:lpstr>Slidesgo Final Pages</vt:lpstr>
      <vt:lpstr>Slidesgo Final Pages</vt:lpstr>
      <vt:lpstr>Sistemas Informàticos</vt:lpstr>
      <vt:lpstr>PowerPoint Presentation</vt:lpstr>
      <vt:lpstr>PowerPoint Presentation</vt:lpstr>
      <vt:lpstr>Correo Postal</vt:lpstr>
      <vt:lpstr>Correo actual</vt:lpstr>
      <vt:lpstr>Arquitectura  de Aplicaciòn Web</vt:lpstr>
      <vt:lpstr>Introducción a HTML</vt:lpstr>
      <vt:lpstr>Introducción</vt:lpstr>
      <vt:lpstr>Estructura basica</vt:lpstr>
      <vt:lpstr>PowerPoint Presentation</vt:lpstr>
      <vt:lpstr>PowerPoint Presentation</vt:lpstr>
      <vt:lpstr>PowerPoint Presentation</vt:lpstr>
      <vt:lpstr>Muchas Gracias</vt:lpstr>
      <vt:lpstr>Historia</vt:lpstr>
      <vt:lpstr>PowerPoint Presentation</vt:lpstr>
      <vt:lpstr>PowerPoint Presentation</vt:lpstr>
      <vt:lpstr>PowerPoint Presentation</vt:lpstr>
      <vt:lpstr>PowerPoint Presentation</vt:lpstr>
      <vt:lpstr> Visual Studio Core </vt:lpstr>
      <vt:lpstr>Arquitectura de Visual Studio Core 2020</vt:lpstr>
      <vt:lpstr>PowerPoint Presentation</vt:lpstr>
      <vt:lpstr>Utilizaciòn de la Memoria</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Prisila Judith Flores Taracena</dc:creator>
  <cp:lastModifiedBy>10540 - AMILCAR NOE REYES CARDOZA</cp:lastModifiedBy>
  <cp:revision>18</cp:revision>
  <dcterms:modified xsi:type="dcterms:W3CDTF">2025-03-26T22:30:04Z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2025-03-21T23:38:59Z</dcterms:created>
  <dc:creator>Unknown Creator</dc:creator>
  <dc:description/>
  <dc:language>en-US</dc:language>
  <cp:lastModifiedBy>Unknown Creator</cp:lastModifiedBy>
  <dcterms:modified xsi:type="dcterms:W3CDTF">2025-03-21T23:38:59Z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